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3" r:id="rId2"/>
    <p:sldId id="301" r:id="rId3"/>
    <p:sldId id="266" r:id="rId4"/>
    <p:sldId id="267" r:id="rId5"/>
    <p:sldId id="302" r:id="rId6"/>
    <p:sldId id="261" r:id="rId7"/>
    <p:sldId id="280" r:id="rId8"/>
    <p:sldId id="295" r:id="rId9"/>
    <p:sldId id="268" r:id="rId10"/>
    <p:sldId id="271" r:id="rId11"/>
    <p:sldId id="303" r:id="rId12"/>
    <p:sldId id="284" r:id="rId13"/>
    <p:sldId id="285" r:id="rId14"/>
    <p:sldId id="286" r:id="rId15"/>
    <p:sldId id="287" r:id="rId16"/>
    <p:sldId id="279" r:id="rId17"/>
    <p:sldId id="288" r:id="rId18"/>
    <p:sldId id="296" r:id="rId19"/>
    <p:sldId id="297" r:id="rId20"/>
    <p:sldId id="298" r:id="rId21"/>
    <p:sldId id="299" r:id="rId22"/>
    <p:sldId id="289" r:id="rId23"/>
    <p:sldId id="300" r:id="rId24"/>
    <p:sldId id="304" r:id="rId25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9" autoAdjust="0"/>
    <p:restoredTop sz="78333" autoAdjust="0"/>
  </p:normalViewPr>
  <p:slideViewPr>
    <p:cSldViewPr>
      <p:cViewPr varScale="1">
        <p:scale>
          <a:sx n="127" d="100"/>
          <a:sy n="127" d="100"/>
        </p:scale>
        <p:origin x="480" y="17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SOLUBLE SOLIDS - TSS (mg/L)</a:t>
            </a:r>
          </a:p>
        </c:rich>
      </c:tx>
      <c:layout>
        <c:manualLayout>
          <c:xMode val="edge"/>
          <c:yMode val="edge"/>
          <c:x val="0.3148333333333333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'Model 2'!$B$165:$B$167</c:f>
              <c:strCache>
                <c:ptCount val="3"/>
                <c:pt idx="0">
                  <c:v>HAWRAT</c:v>
                </c:pt>
                <c:pt idx="1">
                  <c:v>Kayhanian</c:v>
                </c:pt>
                <c:pt idx="2">
                  <c:v>SELDM</c:v>
                </c:pt>
              </c:strCache>
            </c:strRef>
          </c:cat>
          <c:val>
            <c:numRef>
              <c:f>'Model 2'!$C$165:$C$167</c:f>
              <c:numCache>
                <c:formatCode>0.00</c:formatCode>
                <c:ptCount val="3"/>
                <c:pt idx="0">
                  <c:v>0.16819999999999999</c:v>
                </c:pt>
                <c:pt idx="1">
                  <c:v>0.14679999999999999</c:v>
                </c:pt>
                <c:pt idx="2">
                  <c:v>0.18029999999999999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5A-6A43-99C9-E73897B34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 R2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-Cu (ug/L)</a:t>
            </a:r>
          </a:p>
        </c:rich>
      </c:tx>
      <c:layout>
        <c:manualLayout>
          <c:xMode val="edge"/>
          <c:yMode val="edge"/>
          <c:x val="0.4620555555555555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69970">
                  <a:srgbClr val="00B0F0"/>
                </a:gs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cat>
            <c:strRef>
              <c:f>'Model 2'!$B$169:$B$172</c:f>
              <c:strCache>
                <c:ptCount val="4"/>
                <c:pt idx="0">
                  <c:v>PREQUALE</c:v>
                </c:pt>
                <c:pt idx="1">
                  <c:v>HAWRAT</c:v>
                </c:pt>
                <c:pt idx="2">
                  <c:v>Kayhanian</c:v>
                </c:pt>
                <c:pt idx="3">
                  <c:v>SELDM</c:v>
                </c:pt>
              </c:strCache>
            </c:strRef>
          </c:cat>
          <c:val>
            <c:numRef>
              <c:f>'Model 2'!$C$169:$C$172</c:f>
              <c:numCache>
                <c:formatCode>0.00</c:formatCode>
                <c:ptCount val="4"/>
                <c:pt idx="0">
                  <c:v>0.12190000000000001</c:v>
                </c:pt>
                <c:pt idx="1">
                  <c:v>0.20899999999999999</c:v>
                </c:pt>
                <c:pt idx="2">
                  <c:v>1.9E-3</c:v>
                </c:pt>
                <c:pt idx="3">
                  <c:v>4.0000000000000002E-4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F2-AF44-A67B-85AF38A98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 R2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ZINC - Zn (ug/L)</a:t>
            </a:r>
          </a:p>
        </c:rich>
      </c:tx>
      <c:layout>
        <c:manualLayout>
          <c:xMode val="edge"/>
          <c:yMode val="edge"/>
          <c:x val="0.4759444444444444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69970">
                  <a:schemeClr val="tx1">
                    <a:lumMod val="20000"/>
                    <a:lumOff val="8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cat>
            <c:strRef>
              <c:f>'Model 2'!$B$174:$B$177</c:f>
              <c:strCache>
                <c:ptCount val="4"/>
                <c:pt idx="0">
                  <c:v>PREQUALE</c:v>
                </c:pt>
                <c:pt idx="1">
                  <c:v>HAWRAT</c:v>
                </c:pt>
                <c:pt idx="2">
                  <c:v>Kayhanian</c:v>
                </c:pt>
                <c:pt idx="3">
                  <c:v>SELDM</c:v>
                </c:pt>
              </c:strCache>
            </c:strRef>
          </c:cat>
          <c:val>
            <c:numRef>
              <c:f>'Model 2'!$C$174:$C$177</c:f>
              <c:numCache>
                <c:formatCode>0.00</c:formatCode>
                <c:ptCount val="4"/>
                <c:pt idx="0">
                  <c:v>8.6999999999999994E-3</c:v>
                </c:pt>
                <c:pt idx="1">
                  <c:v>1.11E-2</c:v>
                </c:pt>
                <c:pt idx="2">
                  <c:v>7.2000000000000007E-3</c:v>
                </c:pt>
                <c:pt idx="3">
                  <c:v>6.8499999999999991E-2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9-C14C-B61D-0DBD6FBFC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 R2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en-US" sz="10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Pb</a:t>
            </a: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(ug/L)</a:t>
            </a:r>
          </a:p>
        </c:rich>
      </c:tx>
      <c:layout>
        <c:manualLayout>
          <c:xMode val="edge"/>
          <c:yMode val="edge"/>
          <c:x val="0.4759444444444444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69970">
                  <a:srgbClr val="00B0F0"/>
                </a:gs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/>
          </c:spPr>
          <c:invertIfNegative val="0"/>
          <c:cat>
            <c:strRef>
              <c:f>'Model 2'!$B$179:$B$180</c:f>
              <c:strCache>
                <c:ptCount val="2"/>
                <c:pt idx="0">
                  <c:v>Kayhanian</c:v>
                </c:pt>
                <c:pt idx="1">
                  <c:v>SELDM</c:v>
                </c:pt>
              </c:strCache>
            </c:strRef>
          </c:cat>
          <c:val>
            <c:numRef>
              <c:f>'Model 2'!$C$179:$C$180</c:f>
              <c:numCache>
                <c:formatCode>0.00</c:formatCode>
                <c:ptCount val="2"/>
                <c:pt idx="0">
                  <c:v>0.28900000000000003</c:v>
                </c:pt>
                <c:pt idx="1">
                  <c:v>5.7500000000000002E-2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CD-F840-B6BB-9F648A24C0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en-US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COEFFICIENT R2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SOLUBLE SOLIDS - TSS (mg/L)</a:t>
            </a:r>
          </a:p>
        </c:rich>
      </c:tx>
      <c:layout>
        <c:manualLayout>
          <c:xMode val="edge"/>
          <c:yMode val="edge"/>
          <c:x val="0.28983333333333333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Sheet4!$B$165:$B$167</c:f>
              <c:strCache>
                <c:ptCount val="3"/>
                <c:pt idx="0">
                  <c:v>HAWRAT</c:v>
                </c:pt>
                <c:pt idx="1">
                  <c:v>Kayhanian</c:v>
                </c:pt>
                <c:pt idx="2">
                  <c:v>SELDM</c:v>
                </c:pt>
              </c:strCache>
            </c:strRef>
          </c:cat>
          <c:val>
            <c:numRef>
              <c:f>Sheet4!$D$165:$D$167</c:f>
              <c:numCache>
                <c:formatCode>General</c:formatCode>
                <c:ptCount val="3"/>
                <c:pt idx="0">
                  <c:v>-8.0000000000000002E-3</c:v>
                </c:pt>
                <c:pt idx="1">
                  <c:v>-0.216</c:v>
                </c:pt>
                <c:pt idx="2">
                  <c:v>-4.1000000000000002E-2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C9-684A-810F-9CB06FB9A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3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 COEFFICIENT ENS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COPPER - Cu (ug/L)</a:t>
            </a:r>
          </a:p>
        </c:rich>
      </c:tx>
      <c:layout>
        <c:manualLayout>
          <c:xMode val="edge"/>
          <c:yMode val="edge"/>
          <c:x val="0.4620555555555555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Sheet4!$B$169:$B$172</c:f>
              <c:strCache>
                <c:ptCount val="4"/>
                <c:pt idx="0">
                  <c:v>PREQUALE</c:v>
                </c:pt>
                <c:pt idx="1">
                  <c:v>HAWRAT</c:v>
                </c:pt>
                <c:pt idx="2">
                  <c:v>Kayhanian</c:v>
                </c:pt>
                <c:pt idx="3">
                  <c:v>SELDM</c:v>
                </c:pt>
              </c:strCache>
            </c:strRef>
          </c:cat>
          <c:val>
            <c:numRef>
              <c:f>Sheet4!$D$169:$D$172</c:f>
              <c:numCache>
                <c:formatCode>General</c:formatCode>
                <c:ptCount val="4"/>
                <c:pt idx="0">
                  <c:v>-0.91600000000000004</c:v>
                </c:pt>
                <c:pt idx="1">
                  <c:v>-0.435</c:v>
                </c:pt>
                <c:pt idx="2">
                  <c:v>-0.79200000000000004</c:v>
                </c:pt>
                <c:pt idx="3">
                  <c:v>-4.2000000000000003E-2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D1-2E4C-AB56-B7F940984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 COEFFICIENT ENS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ZINC - Zn (ug/L)</a:t>
            </a:r>
          </a:p>
        </c:rich>
      </c:tx>
      <c:layout>
        <c:manualLayout>
          <c:xMode val="edge"/>
          <c:yMode val="edge"/>
          <c:x val="0.4759444444444444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Sheet4!$B$174:$B$177</c:f>
              <c:strCache>
                <c:ptCount val="4"/>
                <c:pt idx="0">
                  <c:v>PREQUALE</c:v>
                </c:pt>
                <c:pt idx="1">
                  <c:v>HAWRAT</c:v>
                </c:pt>
                <c:pt idx="2">
                  <c:v>Kayhanian</c:v>
                </c:pt>
                <c:pt idx="3">
                  <c:v>SELDM</c:v>
                </c:pt>
              </c:strCache>
            </c:strRef>
          </c:cat>
          <c:val>
            <c:numRef>
              <c:f>Sheet4!$D$174:$D$177</c:f>
              <c:numCache>
                <c:formatCode>General</c:formatCode>
                <c:ptCount val="4"/>
                <c:pt idx="0">
                  <c:v>-0.377</c:v>
                </c:pt>
                <c:pt idx="1">
                  <c:v>-2.1000000000000001E-2</c:v>
                </c:pt>
                <c:pt idx="2">
                  <c:v>-0.192</c:v>
                </c:pt>
                <c:pt idx="3">
                  <c:v>-2.3E-2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91-B046-8AE0-13EBFAAD7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 COEFFICIENT ENS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lang="en-US" sz="10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Pb</a:t>
            </a:r>
            <a:r>
              <a:rPr 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(ug/L)</a:t>
            </a:r>
          </a:p>
        </c:rich>
      </c:tx>
      <c:layout>
        <c:manualLayout>
          <c:xMode val="edge"/>
          <c:yMode val="edge"/>
          <c:x val="0.4759444444444444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Sheet4!$B$179:$B$180</c:f>
              <c:strCache>
                <c:ptCount val="2"/>
                <c:pt idx="0">
                  <c:v>Kayhanian</c:v>
                </c:pt>
                <c:pt idx="1">
                  <c:v>SELDM</c:v>
                </c:pt>
              </c:strCache>
            </c:strRef>
          </c:cat>
          <c:val>
            <c:numRef>
              <c:f>Sheet4!$D$179:$D$180</c:f>
              <c:numCache>
                <c:formatCode>General</c:formatCode>
                <c:ptCount val="2"/>
                <c:pt idx="0">
                  <c:v>-0.46100000000000002</c:v>
                </c:pt>
                <c:pt idx="1">
                  <c:v>-0.254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9D-3D4C-BAF5-D0D09B62A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7"/>
        <c:overlap val="-27"/>
        <c:axId val="1353787631"/>
        <c:axId val="1346072575"/>
      </c:barChart>
      <c:catAx>
        <c:axId val="13537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MODELS </a:t>
                </a:r>
              </a:p>
            </c:rich>
          </c:tx>
          <c:layout>
            <c:manualLayout>
              <c:xMode val="edge"/>
              <c:yMode val="edge"/>
              <c:x val="0.42748490813648293"/>
              <c:y val="0.911087780694079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46072575"/>
        <c:crosses val="autoZero"/>
        <c:auto val="1"/>
        <c:lblAlgn val="ctr"/>
        <c:lblOffset val="100"/>
        <c:noMultiLvlLbl val="0"/>
      </c:catAx>
      <c:valAx>
        <c:axId val="1346072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 COEFFICIENT ENS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SE"/>
          </a:p>
        </c:txPr>
        <c:crossAx val="1353787631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9F85B4A-7829-EF65-12EB-ED1BF878FB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15B8A48-FF46-0318-4393-9EC92EFFC7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A6A97C9-32E1-118C-2B3E-CEB44E36955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D008C10-7458-620F-F532-D23094FF89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ADB7F-C86D-964B-A5BE-229E210ADF2B}" type="slidenum">
              <a:rPr lang="it-IT" altLang="en-SE"/>
              <a:pPr/>
              <a:t>‹#›</a:t>
            </a:fld>
            <a:endParaRPr lang="it-IT" altLang="en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2:56:2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24575,'22'0'0,"29"0"0,0 0 0,7 0 0,17 0 0,5 0 0,8 0 0,2 0 0,-1 0 0,-2 0 0,-11 1 0,-3 1 0,-9-1 0,-4 2 0,38 1 0,-23-1 0,-23-1 0,-8-2 0,-3 0 0,0 0 0,7 0 0,0 0 0,4 0 0,3 0 0,-2 0 0,-5 0 0,-13 0 0,-11 0 0,-9 0 0,-8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2:56:5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24575,'36'0'0,"48"0"0,0 0 0,12 0 0,27 0 0,8 0 0,14 0 0,2 0 0,0 2 0,-4-4 0,-18-4 0,-5-5 0,-16-4 0,-4-1 0,61-18 0,-39 6 0,-36 19 0,-13 9 0,-7 0 0,2 0 0,11 0 0,-1 0 0,8 0 0,5 0 0,-4 0 0,-9 0 0,-19 0 0,-20 0 0,-15 0 0,-12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2:57:2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24575,'22'0'0,"29"0"0,0 0 0,7 0 0,17 0 0,5 0 0,8 0 0,2 0 0,-1 0 0,-2 0 0,-11 1 0,-3 1 0,-9-1 0,-4 2 0,38 1 0,-23-1 0,-23-1 0,-8-2 0,-3 0 0,0 0 0,7 0 0,0 0 0,4 0 0,3 0 0,-2 0 0,-5 0 0,-13 0 0,-11 0 0,-9 0 0,-8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0T22:57:3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24575,'22'0'0,"29"0"0,0 0 0,7 0 0,17 0 0,5 0 0,8 0 0,2 0 0,-1 0 0,-2 0 0,-11 1 0,-3 1 0,-9-1 0,-4 2 0,38 1 0,-23-1 0,-23-1 0,-8-2 0,-3 0 0,0 0 0,7 0 0,0 0 0,4 0 0,3 0 0,-2 0 0,-5 0 0,-13 0 0,-11 0 0,-9 0 0,-8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CE7A4D1-B9E7-8862-53CC-64C08688EF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E7C7601-34EB-4BDD-C5CC-70EAC9AC09A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4557BDD-6DC3-44CB-260D-34C4898B9B5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59EEDBD-0845-01C3-98C3-6C05D9B67C4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SE"/>
              <a:t>Fare clic per modificare gli stili del testo dello schema</a:t>
            </a:r>
          </a:p>
          <a:p>
            <a:pPr lvl="1"/>
            <a:r>
              <a:rPr lang="it-IT" altLang="en-SE"/>
              <a:t>Secondo livello</a:t>
            </a:r>
          </a:p>
          <a:p>
            <a:pPr lvl="2"/>
            <a:r>
              <a:rPr lang="it-IT" altLang="en-SE"/>
              <a:t>Terzo livello</a:t>
            </a:r>
          </a:p>
          <a:p>
            <a:pPr lvl="3"/>
            <a:r>
              <a:rPr lang="it-IT" altLang="en-SE"/>
              <a:t>Quarto livello</a:t>
            </a:r>
          </a:p>
          <a:p>
            <a:pPr lvl="4"/>
            <a:r>
              <a:rPr lang="it-IT" altLang="en-SE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AAA8302A-487E-D94B-79FC-80779B773C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SE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BA1CD49-2B1B-AD25-33CA-DA6367F49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73BAA1A-D8E7-3740-A9C2-E0C908710617}" type="slidenum">
              <a:rPr lang="it-IT" altLang="en-SE"/>
              <a:pPr/>
              <a:t>‹#›</a:t>
            </a:fld>
            <a:endParaRPr lang="it-IT" altLang="en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5C0A517-813D-641D-5E15-3B98909412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1B55C-92A5-9744-9EB4-7CBE4805B6EA}" type="slidenum">
              <a:rPr lang="it-IT" altLang="en-SE"/>
              <a:pPr/>
              <a:t>1</a:t>
            </a:fld>
            <a:endParaRPr lang="it-IT" altLang="en-SE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EB293DB7-141E-B232-85BD-82827B1CEB2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98ECF0F-8341-4967-D7FB-70BCE940FA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SE" altLang="en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FEEF-3A4F-F24B-42A3-47E8A4F0F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F0BE7-8DA9-CC33-2F04-AAFEFD0F9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64272-0151-C2C3-1B7E-4DC873C5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08B7B0-6714-4C43-A109-64BB0A32B73A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343D8-C82B-82F1-E61E-E6F2BBF1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B7D3C-4ECE-CCE1-B03C-A84EF6CF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2A3C77D3-AACE-1742-BE2B-5392CDF170CB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354078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A2B3-2834-E07D-071A-965251E6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09E6B-494D-CDC9-A3ED-814F98D88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D37B-85ED-B2A6-FD79-347992B6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F60BE1-4929-664A-8EAA-76808E99C2EE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D9CEC-1B49-602F-2A48-3E2D335C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6EABC-3465-9C48-5385-CB16671B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77D121C9-7A3C-9E46-91FA-C44E060DE2D9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77698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F2992-B0E6-9328-D65A-B2153DB15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A9168-1C22-5CAE-F7C1-99BF293D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B89F7-FE95-4D71-8E4E-428923EF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8CFAD7-8245-334F-BB59-20023287BF69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597F-D5E2-7501-186F-3E90E4E6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ECAD9-A6BF-6D5F-1926-1218604C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F1B1485F-ABF5-F44C-A82F-37EE5BA750F2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211583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CCF9-C97E-3105-F8A8-8B1520BC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BFE52-E3F5-7B43-DBF9-498FEC0FB36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36DCF-996A-4045-F76D-C5F1CE5BF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A9CFA-B53A-1CBA-146D-FA226820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462F67D-A1FB-A74D-9407-EB40F7289D94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E9F3B-A4BF-8798-AC0C-25AC4893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66E98-E51B-8C3D-5385-9131396E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085AC42B-4BA0-4A42-9BD4-D4EFAA54258F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638827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4250-43DA-FFB2-93CF-EE579566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C075936-94BD-7CAC-2B73-D228A80404AA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6A53D-6E39-CC7C-9105-855346D8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F319A52-713F-C54B-A227-AD6D5F9252FE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49FE9-8906-D368-DBCD-4A92E3A8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4883-7B6E-DFA0-6F43-E738532D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6A50A2F5-40C5-C640-9A98-9645F9CC1FD6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2513305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92B-879F-565E-CF9A-969E5629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14CEFDA-0C19-EF39-ADDB-3B7768B98FA2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EE32E-8C52-8A44-445D-41CBC46C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E296B78-911D-4840-9CBB-0D333EF7DE4D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1B80-6FCA-54EC-1CA8-67D14CEFC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836E-4C5E-7246-5550-BE2946A2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4A75F7F5-B4A8-C449-9D17-85FF937A5B92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105792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63F9-5149-150A-D176-A434A41A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4E2D7-3D9C-D509-881E-F35C652D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1CBD-4E45-19B8-5E25-BDB08E2F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A84C4C-7282-CC48-939B-9EAB1DDC48D8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E3AC-BF40-6F44-BD8A-900FA7F4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850FE-8708-5FF4-030B-93B45C1A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D53BA6EE-28D4-384F-AFFD-4A3018163BE6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262953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CEA8-0FC0-8B54-D15F-BB2120E3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6250B-DB9C-8A75-3A5B-1605C962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44D5D-450A-0E51-FCEE-12C389ED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8E0C4C-B64C-9740-869C-2A80F59CC415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EE24C-02DC-2A19-7B4A-53C38266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DC4E7-8DCD-2508-4A85-D627D25F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CAD25FBD-3E97-0C4A-8D1E-3226AFEEADBB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248420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B8F-D2CF-C264-86DB-C44C3E89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3CCE-B8A8-583C-B4CF-FACC11F10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2E308-08B1-6F1B-8174-54D6DC5F3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547F1-D1D1-36A8-F3E4-BCD01370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AAD844-0B5E-D747-80A4-12DE1068C5DB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2BA83-DD69-9351-DBA5-3397E95EC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C898C-27C7-3F74-1ADF-EB044064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3C5A62C2-251B-DB49-A694-64A04AC73DF9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261035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128F-3955-4748-E2ED-DB645F16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3EBBA-4A2F-F543-D71B-4F9C6D30C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6C197-2787-09EE-BADA-9F2F1FE76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0AFBB-D07A-89AD-084B-639FA403E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09A35-9C53-7E51-0D27-63CE0792A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319DE-F7C1-7A4C-4AEC-DA53181D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F36A8-A8C8-A64A-BE72-EF53026F6BC4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EB1522-FFDD-0C5C-25F5-C5848215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AFCE5-245D-AB68-BF71-237412A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957B09CC-1412-8B48-B5A0-C0A139D5B7A1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184501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0C35-CC51-19C5-1F89-24E0DED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4A01A-62D2-5EE3-C171-75054FC3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E70401-988B-9449-90D7-E7A0C5C0B1FD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30BAC-9482-1964-989B-DCD355D8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0345-2167-5E53-E12E-6A73B3F0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3D8BEEEB-17D2-FA46-9CF8-EE6A43F598F8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7805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32269-36A3-1CE4-B471-8792ABF1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8752DF-BADE-D946-A348-D0AE9A5F719F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51CB2-F151-16A0-4740-DF808527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804BF-09FD-A920-ECE6-EF7D309F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1918A828-7D24-4C41-81EF-B12591319699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373199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9116-4975-D76B-CDFA-1A5DC4BA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2C90-8BF0-EE94-5079-BB2BE7C9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40F03-7416-7591-9EF7-CBB029740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90EC1-45ED-5843-BF82-DB96AC81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E07FC-10F2-A64B-9C38-B3571344B9AD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A26A9-5111-CA6D-CF8B-A67B8B5D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F37B5-A81F-8ACF-51CC-D2E92CA3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6C583F93-596D-794A-84DE-E64D59DB2799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314896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0986-2C68-781C-3159-403B3EAA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3B3261-5A3B-BFE6-B062-287E8FF8B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794C2-517C-5AE9-CB74-1A4AC412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6865B-ECBB-47D3-ECFD-538FF037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D5BE47-A8DA-F04D-A437-4AA2CF25A112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7EA49-81BC-399A-0408-55E8FCCB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52E72-6BCB-97CE-8101-AFD34CE1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SE"/>
              <a:t>Pagina </a:t>
            </a:r>
            <a:fld id="{89F8CBC2-E4C0-F24B-9106-6154A0FC629A}" type="slidenum">
              <a:rPr lang="it-IT" altLang="en-SE"/>
              <a:pPr/>
              <a:t>‹#›</a:t>
            </a:fld>
            <a:endParaRPr lang="it-IT" altLang="en-SE"/>
          </a:p>
        </p:txBody>
      </p:sp>
    </p:spTree>
    <p:extLst>
      <p:ext uri="{BB962C8B-B14F-4D97-AF65-F5344CB8AC3E}">
        <p14:creationId xmlns:p14="http://schemas.microsoft.com/office/powerpoint/2010/main" val="36783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5B3B93EC-D6E6-92DA-EB78-780FC3937686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71AC2855-8A9A-4992-24CC-8E705D0315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8C53C219-18C4-ACA8-38CC-B2DFAF4A7A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SE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42B05416-0899-751B-E5DC-35C94F64B8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SE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4ED27EB-BA08-D9B1-6475-01026F3348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SE"/>
              <a:t>Fare clic per modificare gli stili del testo dello schema</a:t>
            </a:r>
          </a:p>
          <a:p>
            <a:pPr lvl="1"/>
            <a:r>
              <a:rPr lang="it-IT" altLang="en-SE"/>
              <a:t>Secondo livello</a:t>
            </a:r>
          </a:p>
          <a:p>
            <a:pPr lvl="2"/>
            <a:r>
              <a:rPr lang="it-IT" altLang="en-SE"/>
              <a:t>Terzo livello</a:t>
            </a:r>
          </a:p>
          <a:p>
            <a:pPr lvl="3"/>
            <a:r>
              <a:rPr lang="it-IT" altLang="en-SE"/>
              <a:t>Quarto livello</a:t>
            </a:r>
          </a:p>
          <a:p>
            <a:pPr lvl="4"/>
            <a:r>
              <a:rPr lang="it-IT" altLang="en-SE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6DF9279-956E-B6D8-C086-D982271152C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91156D56-6792-A24C-8D2A-9C4576C7C88E}" type="datetime1">
              <a:rPr lang="it-IT" altLang="en-SE"/>
              <a:pPr/>
              <a:t>07/03/24</a:t>
            </a:fld>
            <a:endParaRPr lang="it-IT" altLang="en-S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FACC2D0-5335-5280-E9C6-B405BFBD9D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SE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5174358-055F-95AB-1581-AFEE9355013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SE"/>
              <a:t>Pagina </a:t>
            </a:r>
            <a:fld id="{AF3E1DBA-1842-864A-9725-54FC0AA600CE}" type="slidenum">
              <a:rPr lang="it-IT" altLang="en-SE"/>
              <a:pPr/>
              <a:t>‹#›</a:t>
            </a:fld>
            <a:endParaRPr lang="it-IT" altLang="en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2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C78EEC6-F275-18C6-F285-3A312CE46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SE"/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807A4FB2-BAAE-CD20-C498-2951F47DD0CE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34831" name="Picture 15">
              <a:extLst>
                <a:ext uri="{FF2B5EF4-FFF2-40B4-BE49-F238E27FC236}">
                  <a16:creationId xmlns:a16="http://schemas.microsoft.com/office/drawing/2014/main" id="{959BAA7A-2592-0962-84F6-AE44E973F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>
              <a:extLst>
                <a:ext uri="{FF2B5EF4-FFF2-40B4-BE49-F238E27FC236}">
                  <a16:creationId xmlns:a16="http://schemas.microsoft.com/office/drawing/2014/main" id="{196ED3C6-BB60-2A3C-DACE-97B370AC0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>
              <a:extLst>
                <a:ext uri="{FF2B5EF4-FFF2-40B4-BE49-F238E27FC236}">
                  <a16:creationId xmlns:a16="http://schemas.microsoft.com/office/drawing/2014/main" id="{081A5B8C-87C3-5303-DFFB-1DB89A3D6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4A5965-0AD0-EB35-4620-A0187FA9F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2823"/>
            <a:ext cx="6858000" cy="1175701"/>
          </a:xfrm>
        </p:spPr>
        <p:txBody>
          <a:bodyPr>
            <a:noAutofit/>
          </a:bodyPr>
          <a:lstStyle/>
          <a:p>
            <a:r>
              <a:rPr lang="en-SE" sz="32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OF ROAD RUNOFF PREDICTION MODELS W.R.T EUROPEAN CONTEXT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3DCAD-63E6-2156-88E1-30C247432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1880" y="5195726"/>
            <a:ext cx="5472608" cy="1363092"/>
          </a:xfrm>
        </p:spPr>
        <p:txBody>
          <a:bodyPr>
            <a:normAutofit/>
          </a:bodyPr>
          <a:lstStyle/>
          <a:p>
            <a:pPr algn="r"/>
            <a:r>
              <a:rPr lang="en-SE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HUSSAIN ABBAS (1962156)</a:t>
            </a:r>
          </a:p>
          <a:p>
            <a:pPr algn="r"/>
            <a:endParaRPr lang="en-SE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SE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SE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 PAOLA DIMASCIO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4092-817E-B878-9B6B-66E9059F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97130"/>
            <a:ext cx="7559675" cy="504825"/>
          </a:xfrm>
        </p:spPr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HAWRAT PREDICTING TOOL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349968-E065-106C-4D92-5175DF69C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990099"/>
              </p:ext>
            </p:extLst>
          </p:nvPr>
        </p:nvGraphicFramePr>
        <p:xfrm>
          <a:off x="430986" y="3658700"/>
          <a:ext cx="8186737" cy="8758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86737">
                  <a:extLst>
                    <a:ext uri="{9D8B030D-6E8A-4147-A177-3AD203B41FA5}">
                      <a16:colId xmlns:a16="http://schemas.microsoft.com/office/drawing/2014/main" val="1255216165"/>
                    </a:ext>
                  </a:extLst>
                </a:gridCol>
              </a:tblGrid>
              <a:tr h="875824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log10 EMC = PC + CRC + AADTC + MC + γ1 × MHI + γ2 × ADP</a:t>
                      </a:r>
                      <a:r>
                        <a:rPr lang="en-SE" sz="2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SE" sz="22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294" marR="7144" marT="7144" marB="0" anchor="ctr"/>
                </a:tc>
                <a:extLst>
                  <a:ext uri="{0D108BD9-81ED-4DB2-BD59-A6C34878D82A}">
                    <a16:rowId xmlns:a16="http://schemas.microsoft.com/office/drawing/2014/main" val="40660620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570F0E-A72F-EC98-FAEE-46D31B73507C}"/>
              </a:ext>
            </a:extLst>
          </p:cNvPr>
          <p:cNvSpPr txBox="1"/>
          <p:nvPr/>
        </p:nvSpPr>
        <p:spPr>
          <a:xfrm>
            <a:off x="-285184" y="701955"/>
            <a:ext cx="6349255" cy="296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480" marR="382905" indent="-2857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Developed by Highways Agency from the United Kingdom as a standalone application aiming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at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helping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highway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designers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decide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if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road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runoff pollution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mitigation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measures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are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needed.</a:t>
            </a:r>
            <a:endParaRPr lang="en-SE" sz="1400" dirty="0">
              <a:solidFill>
                <a:schemeClr val="tx1"/>
              </a:solidFill>
              <a:latin typeface="Arial MT"/>
              <a:ea typeface="Arial MT"/>
              <a:cs typeface="Arial MT"/>
            </a:endParaRPr>
          </a:p>
          <a:p>
            <a:pPr marL="665480" marR="382905" indent="-2857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Besides the prediction of runoff, HAWRAT also predict the impact of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 runoff on receiving rivers.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82905" indent="-28575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HAWRAT comprises three steps: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79730" marR="377190" indent="179705"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Step 1 concerns road runoff pollution prediction, 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79730" marR="377190" indent="179705"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Step 2 is related to the impacts in the receiving water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bodies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and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79730" marR="377190" indent="179705" algn="just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Step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3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deals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with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selection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of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mitigation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measures.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4B1A5-BC74-03E4-9012-BFF87BDE681E}"/>
              </a:ext>
            </a:extLst>
          </p:cNvPr>
          <p:cNvSpPr txBox="1"/>
          <p:nvPr/>
        </p:nvSpPr>
        <p:spPr>
          <a:xfrm>
            <a:off x="402479" y="4496424"/>
            <a:ext cx="8305650" cy="1659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Pollutant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constant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(PC) -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Fixed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to each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pollutant;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342900" lvl="0" indent="-342900" algn="l">
              <a:spcBef>
                <a:spcPts val="580"/>
              </a:spcBef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Climate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region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constant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(CRC)</a:t>
            </a:r>
            <a:r>
              <a:rPr lang="en-US" sz="12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–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Also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fixed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to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each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pollutant;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342900" lvl="0" indent="-342900" algn="l">
              <a:spcBef>
                <a:spcPts val="580"/>
              </a:spcBef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Annual</a:t>
            </a:r>
            <a:r>
              <a:rPr lang="en-US" sz="12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average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daily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traffic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constant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(AADTC) –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Dependent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of the</a:t>
            </a:r>
            <a:r>
              <a:rPr lang="en-US" sz="12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number of cars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per day;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342900" lvl="0" indent="-342900" algn="l">
              <a:spcBef>
                <a:spcPts val="575"/>
              </a:spcBef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Month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constant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(MC)</a:t>
            </a:r>
            <a:r>
              <a:rPr lang="en-US" sz="12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–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Fixed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based on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month that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2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precipitation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event occurs;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342900" marR="380365" lvl="0" indent="-342900" algn="l">
              <a:lnSpc>
                <a:spcPct val="150000"/>
              </a:lnSpc>
              <a:spcBef>
                <a:spcPts val="565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Maximum</a:t>
            </a:r>
            <a:r>
              <a:rPr lang="en-US" sz="1200" spc="1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hourly</a:t>
            </a:r>
            <a:r>
              <a:rPr lang="en-US" sz="1200" spc="1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precipitation</a:t>
            </a:r>
            <a:r>
              <a:rPr lang="en-US" sz="1200" spc="1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(MHI</a:t>
            </a:r>
            <a:r>
              <a:rPr lang="en-US" sz="1200" spc="1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</a:t>
            </a:r>
            <a:r>
              <a:rPr lang="en-US" sz="1200" spc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mm/h)</a:t>
            </a:r>
            <a:r>
              <a:rPr lang="en-US" sz="1200" spc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–</a:t>
            </a:r>
            <a:r>
              <a:rPr lang="en-US" sz="1200" spc="1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200" spc="1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highest</a:t>
            </a:r>
            <a:r>
              <a:rPr lang="en-US" sz="1200" spc="1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value</a:t>
            </a:r>
            <a:r>
              <a:rPr lang="en-US" sz="1200" spc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of</a:t>
            </a:r>
            <a:r>
              <a:rPr lang="en-US" sz="1200" spc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hourly</a:t>
            </a:r>
            <a:r>
              <a:rPr lang="en-US" sz="1200" spc="1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precipitation </a:t>
            </a:r>
            <a:r>
              <a:rPr lang="en-US" sz="1200" spc="-2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registered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 a</a:t>
            </a:r>
            <a:r>
              <a:rPr lang="en-US" sz="12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event;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342900" marR="379730" lvl="0" indent="-342900" algn="l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SzPts val="1000"/>
              <a:buFont typeface="Times New Roman" panose="02020603050405020304" pitchFamily="18" charset="0"/>
              <a:buAutoNum type="romanLcParenBoth"/>
              <a:tabLst>
                <a:tab pos="1016635" algn="l"/>
                <a:tab pos="1017270" algn="l"/>
              </a:tabLst>
            </a:pP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Antecedent</a:t>
            </a:r>
            <a:r>
              <a:rPr lang="en-US" sz="12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dry</a:t>
            </a:r>
            <a:r>
              <a:rPr lang="en-US" sz="12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period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(ADP in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hours)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–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Number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of hours without</a:t>
            </a:r>
            <a:r>
              <a:rPr lang="en-US" sz="12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precipitation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since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last</a:t>
            </a:r>
            <a:r>
              <a:rPr lang="en-US" sz="1200" spc="-2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   </a:t>
            </a:r>
            <a:r>
              <a:rPr lang="en-US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precipitation event.</a:t>
            </a:r>
            <a:endParaRPr lang="en-SE" sz="12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</p:txBody>
      </p:sp>
      <p:pic>
        <p:nvPicPr>
          <p:cNvPr id="12" name="image25.jpeg">
            <a:extLst>
              <a:ext uri="{FF2B5EF4-FFF2-40B4-BE49-F238E27FC236}">
                <a16:creationId xmlns:a16="http://schemas.microsoft.com/office/drawing/2014/main" id="{7A7C2B0B-5912-8621-081C-C04F1EE127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805464"/>
            <a:ext cx="3222068" cy="2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53D7-7F8B-A0DB-CA3E-629FA71A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563" y="188640"/>
            <a:ext cx="7559675" cy="504825"/>
          </a:xfrm>
        </p:spPr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VS OBSERVATION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200D-F24E-ADF0-E01A-F65F15750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EE0FB-6F04-7163-042A-4DA4703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11/03/24</a:t>
            </a:fld>
            <a:endParaRPr lang="it-IT" alt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AA1A-CA7E-FBD3-E517-DB7F36B9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11</a:t>
            </a:fld>
            <a:endParaRPr lang="it-IT" alt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A8496-71B9-82DC-617C-5A0E5D44E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13"/>
          <a:stretch/>
        </p:blipFill>
        <p:spPr>
          <a:xfrm>
            <a:off x="598110" y="693465"/>
            <a:ext cx="8064128" cy="53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345F-C263-751C-A9E4-C5196EC2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97" y="101466"/>
            <a:ext cx="7886700" cy="604315"/>
          </a:xfrm>
        </p:spPr>
        <p:txBody>
          <a:bodyPr>
            <a:normAutofit/>
          </a:bodyPr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CFA5E2-AAFE-8D44-A954-030D82F239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5460"/>
              </p:ext>
            </p:extLst>
          </p:nvPr>
        </p:nvGraphicFramePr>
        <p:xfrm>
          <a:off x="313397" y="501774"/>
          <a:ext cx="3816544" cy="2495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1325F7-B53A-6E4B-A5F4-F4CB83551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459300"/>
              </p:ext>
            </p:extLst>
          </p:nvPr>
        </p:nvGraphicFramePr>
        <p:xfrm>
          <a:off x="4572000" y="429767"/>
          <a:ext cx="3926780" cy="2639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430BB19-B776-C749-BFBB-CE268F8AC6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4848307"/>
              </p:ext>
            </p:extLst>
          </p:nvPr>
        </p:nvGraphicFramePr>
        <p:xfrm>
          <a:off x="4196005" y="3137400"/>
          <a:ext cx="4302775" cy="2569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08BE48-8D0F-124D-B369-E2293D567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078848"/>
              </p:ext>
            </p:extLst>
          </p:nvPr>
        </p:nvGraphicFramePr>
        <p:xfrm>
          <a:off x="92691" y="2983215"/>
          <a:ext cx="3926780" cy="272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22EF68E-1DDE-5284-FBFE-0349A5732604}"/>
              </a:ext>
            </a:extLst>
          </p:cNvPr>
          <p:cNvSpPr txBox="1"/>
          <p:nvPr/>
        </p:nvSpPr>
        <p:spPr>
          <a:xfrm>
            <a:off x="1331640" y="5752390"/>
            <a:ext cx="8784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highest R2 was of 0,28 which is a very low value to guarantee a robust model. </a:t>
            </a:r>
          </a:p>
          <a:p>
            <a:pPr algn="just"/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1E26-999F-4DDF-88AD-8C37B32E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83" y="221513"/>
            <a:ext cx="7886700" cy="512318"/>
          </a:xfrm>
        </p:spPr>
        <p:txBody>
          <a:bodyPr>
            <a:normAutofit/>
          </a:bodyPr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5B8D33-13BD-5E43-B510-7404FD8DBE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302911"/>
              </p:ext>
            </p:extLst>
          </p:nvPr>
        </p:nvGraphicFramePr>
        <p:xfrm>
          <a:off x="3779912" y="734759"/>
          <a:ext cx="3677666" cy="2733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ED62764-E86E-8D45-89BE-77385E85F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6345542"/>
              </p:ext>
            </p:extLst>
          </p:nvPr>
        </p:nvGraphicFramePr>
        <p:xfrm>
          <a:off x="3779912" y="3573016"/>
          <a:ext cx="3919559" cy="2436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117562-8EB5-CB4F-A4BE-B6058C612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895606"/>
              </p:ext>
            </p:extLst>
          </p:nvPr>
        </p:nvGraphicFramePr>
        <p:xfrm>
          <a:off x="216694" y="650656"/>
          <a:ext cx="3563218" cy="2816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7933348-9D8B-D940-A0C2-F4751DD404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470417"/>
              </p:ext>
            </p:extLst>
          </p:nvPr>
        </p:nvGraphicFramePr>
        <p:xfrm>
          <a:off x="216694" y="3614224"/>
          <a:ext cx="3563218" cy="2395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83CC4C4-0C77-1F27-0590-856DAD7B8018}"/>
              </a:ext>
            </a:extLst>
          </p:cNvPr>
          <p:cNvSpPr txBox="1"/>
          <p:nvPr/>
        </p:nvSpPr>
        <p:spPr>
          <a:xfrm>
            <a:off x="7417346" y="1038215"/>
            <a:ext cx="16011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all values were below 0,75, it can be concluded that the model is not robust, as previously suggested by the coefficient of determination analysis. </a:t>
            </a:r>
          </a:p>
        </p:txBody>
      </p:sp>
    </p:spTree>
    <p:extLst>
      <p:ext uri="{BB962C8B-B14F-4D97-AF65-F5344CB8AC3E}">
        <p14:creationId xmlns:p14="http://schemas.microsoft.com/office/powerpoint/2010/main" val="39339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22AB-E627-6E87-2CAF-C1C763DC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24" y="188640"/>
            <a:ext cx="7886700" cy="487227"/>
          </a:xfrm>
        </p:spPr>
        <p:txBody>
          <a:bodyPr>
            <a:normAutofit/>
          </a:bodyPr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ANALYSIS OF ALL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268FE-6A1C-E109-17EE-4B75B5E0B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206467"/>
              </p:ext>
            </p:extLst>
          </p:nvPr>
        </p:nvGraphicFramePr>
        <p:xfrm>
          <a:off x="143508" y="675867"/>
          <a:ext cx="8856984" cy="536238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299209">
                  <a:extLst>
                    <a:ext uri="{9D8B030D-6E8A-4147-A177-3AD203B41FA5}">
                      <a16:colId xmlns:a16="http://schemas.microsoft.com/office/drawing/2014/main" val="503163187"/>
                    </a:ext>
                  </a:extLst>
                </a:gridCol>
                <a:gridCol w="3346477">
                  <a:extLst>
                    <a:ext uri="{9D8B030D-6E8A-4147-A177-3AD203B41FA5}">
                      <a16:colId xmlns:a16="http://schemas.microsoft.com/office/drawing/2014/main" val="844256298"/>
                    </a:ext>
                  </a:extLst>
                </a:gridCol>
                <a:gridCol w="4211298">
                  <a:extLst>
                    <a:ext uri="{9D8B030D-6E8A-4147-A177-3AD203B41FA5}">
                      <a16:colId xmlns:a16="http://schemas.microsoft.com/office/drawing/2014/main" val="1463999755"/>
                    </a:ext>
                  </a:extLst>
                </a:gridCol>
              </a:tblGrid>
              <a:tr h="165678">
                <a:tc>
                  <a:txBody>
                    <a:bodyPr/>
                    <a:lstStyle/>
                    <a:p>
                      <a:pPr marL="233045" algn="l">
                        <a:lnSpc>
                          <a:spcPts val="1030"/>
                        </a:lnSpc>
                      </a:pPr>
                      <a:endParaRPr lang="en-SE" sz="1100" b="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89965" marR="877570" algn="ctr">
                        <a:lnSpc>
                          <a:spcPts val="1030"/>
                        </a:lnSpc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989965" marR="877570" algn="ctr">
                        <a:lnSpc>
                          <a:spcPts val="103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  <a:endParaRPr lang="en-SE" sz="1100" b="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41425" marR="1149350" algn="ctr">
                        <a:lnSpc>
                          <a:spcPts val="1030"/>
                        </a:lnSpc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241425" marR="1149350" algn="ctr">
                        <a:lnSpc>
                          <a:spcPts val="103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  <a:endParaRPr lang="en-SE" sz="1100" b="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181469"/>
                  </a:ext>
                </a:extLst>
              </a:tr>
              <a:tr h="2066132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30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1239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PREQUALE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regression equation</a:t>
                      </a:r>
                    </a:p>
                    <a:p>
                      <a:pPr marL="86360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0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marR="6731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ADP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PREQUALE.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seems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be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 since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runoff</a:t>
                      </a:r>
                      <a:r>
                        <a:rPr lang="en-US" sz="1100" spc="-23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concentration and ADP was noticed in Portuguese and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studies.</a:t>
                      </a:r>
                    </a:p>
                    <a:p>
                      <a:pPr marL="86360" marR="67310" algn="just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marR="6731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IDF curves for Volume (mm/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which are difficult to obtain in UK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"/>
                        </a:spcBef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70485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roads used to construct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(six),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 and diversity of road characteristics that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all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Europe;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921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was created from a regression analysis</a:t>
                      </a:r>
                      <a:r>
                        <a:rPr lang="en-US" sz="1100" spc="-23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four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variables.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66675" marR="6921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100" spc="5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921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rainfall volume with the same duration</a:t>
                      </a:r>
                    </a:p>
                    <a:p>
                      <a:pPr marL="66675" marR="6921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100" spc="5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921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100" spc="-4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basin</a:t>
                      </a:r>
                      <a:r>
                        <a:rPr lang="en-US" sz="1100" spc="-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en-US" sz="1100" spc="-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100" spc="-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concentration</a:t>
                      </a:r>
                      <a:r>
                        <a:rPr lang="en-US" sz="1100" spc="-5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(AR),</a:t>
                      </a:r>
                      <a:r>
                        <a:rPr lang="en-US" sz="1100" spc="-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</a:t>
                      </a:r>
                      <a:r>
                        <a:rPr lang="en-US" sz="1100" spc="-3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</a:t>
                      </a:r>
                      <a:r>
                        <a:rPr lang="en-US" sz="1100" spc="-4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</a:t>
                      </a:r>
                      <a:r>
                        <a:rPr lang="en-US" sz="1100" spc="-2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find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monitored data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Europe.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039068"/>
                  </a:ext>
                </a:extLst>
              </a:tr>
              <a:tr h="1014654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30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6530"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HAWRAT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algn="just">
                        <a:lnSpc>
                          <a:spcPts val="1030"/>
                        </a:lnSpc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algn="just">
                        <a:lnSpc>
                          <a:spcPts val="1030"/>
                        </a:lnSpc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calculate;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algn="just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10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easily</a:t>
                      </a:r>
                      <a:r>
                        <a:rPr lang="en-US" sz="110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100" spc="-3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users;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0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marR="6731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Calibrated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robust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monitored</a:t>
                      </a:r>
                      <a:r>
                        <a:rPr lang="en-US" sz="1100" spc="-5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roads</a:t>
                      </a:r>
                      <a:r>
                        <a:rPr lang="en-US" sz="1100" spc="-4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100" spc="-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UK,</a:t>
                      </a:r>
                      <a:r>
                        <a:rPr lang="en-US" sz="1100" spc="-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</a:t>
                      </a:r>
                      <a:r>
                        <a:rPr lang="en-US" sz="1100" spc="-6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r>
                        <a:rPr lang="en-US" sz="1100" spc="-5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1100" spc="-2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</a:t>
                      </a:r>
                      <a:r>
                        <a:rPr lang="en-US" sz="1100" spc="1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</a:t>
                      </a:r>
                      <a:r>
                        <a:rPr lang="en-US" sz="1100" spc="1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675" marR="67945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Characteristics variability to apply to all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low;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45"/>
                        </a:spcBef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4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Climate region data of each road  is required which is hard to get </a:t>
                      </a:r>
                    </a:p>
                    <a:p>
                      <a:pPr algn="l">
                        <a:spcBef>
                          <a:spcPts val="4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algn="just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HAWRAT</a:t>
                      </a:r>
                      <a:r>
                        <a:rPr lang="en-US" sz="1100" spc="14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does</a:t>
                      </a:r>
                      <a:r>
                        <a:rPr lang="en-US" sz="1100" spc="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100" spc="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appear</a:t>
                      </a:r>
                      <a:r>
                        <a:rPr lang="en-US" sz="1100" spc="15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16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</a:t>
                      </a:r>
                      <a:r>
                        <a:rPr lang="en-US" sz="1100" spc="16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  <a:r>
                        <a:rPr lang="en-US" sz="1100" spc="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72390" algn="just">
                        <a:lnSpc>
                          <a:spcPts val="103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 variations of SMC, being very constant from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site.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020958"/>
                  </a:ext>
                </a:extLst>
              </a:tr>
              <a:tr h="193640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2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41605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KAYHANIAN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0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algn="l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calculate;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Bef>
                          <a:spcPts val="5"/>
                        </a:spcBef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6360"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easily</a:t>
                      </a:r>
                      <a:r>
                        <a:rPr lang="en-US" sz="1100" spc="-1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r>
                        <a:rPr lang="en-US" sz="1100" spc="-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100" spc="-3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users.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6675" marR="68580" algn="just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858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 input that’s very difficult to obtain in Europe</a:t>
                      </a:r>
                    </a:p>
                    <a:p>
                      <a:pPr marL="66675" marR="68580" algn="just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858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CSR is not widely used in Europe</a:t>
                      </a:r>
                    </a:p>
                    <a:p>
                      <a:pPr marL="66675" marR="68580" algn="just"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858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made entirely</a:t>
                      </a:r>
                      <a:r>
                        <a:rPr lang="en-US" sz="1100" spc="-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USA </a:t>
                      </a:r>
                      <a:r>
                        <a:rPr lang="en-US" sz="1100" spc="-3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roads</a:t>
                      </a:r>
                      <a:r>
                        <a:rPr lang="en-US" sz="1100" spc="-3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it-IT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 to </a:t>
                      </a:r>
                      <a:r>
                        <a:rPr lang="it-IT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adopt</a:t>
                      </a:r>
                      <a:r>
                        <a:rPr lang="it-IT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it-IT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European</a:t>
                      </a:r>
                      <a:r>
                        <a:rPr lang="it-IT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studies 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6675" marR="69850" algn="just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method does not</a:t>
                      </a:r>
                      <a:r>
                        <a:rPr lang="en-US" sz="1100" spc="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appear</a:t>
                      </a:r>
                      <a:r>
                        <a:rPr lang="en-US" sz="1100" spc="-4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10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have</a:t>
                      </a:r>
                      <a:r>
                        <a:rPr lang="en-US" sz="1100" spc="-3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100" spc="-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</a:t>
                      </a:r>
                      <a:r>
                        <a:rPr lang="en-US" sz="110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</a:t>
                      </a:r>
                      <a:r>
                        <a:rPr lang="en-US" sz="1100" spc="-3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between</a:t>
                      </a:r>
                      <a:r>
                        <a:rPr lang="en-US" sz="110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monitored</a:t>
                      </a:r>
                      <a:r>
                        <a:rPr lang="en-US" sz="1100" spc="-24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100" spc="10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100" spc="10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</a:t>
                      </a:r>
                      <a:r>
                        <a:rPr lang="en-US" sz="1100" spc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100" spc="10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r>
                        <a:rPr lang="en-US" sz="1100" spc="9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100" spc="1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highest</a:t>
                      </a:r>
                      <a:r>
                        <a:rPr lang="en-US" sz="1100" spc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r>
                        <a:rPr lang="en-US" sz="1100" spc="10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n-SE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monitored</a:t>
                      </a:r>
                      <a:r>
                        <a:rPr lang="en-US" sz="110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data.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03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0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4E33-76D4-B5A4-CE91-E001682D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28" y="332656"/>
            <a:ext cx="7886700" cy="453773"/>
          </a:xfrm>
        </p:spPr>
        <p:txBody>
          <a:bodyPr>
            <a:normAutofit/>
          </a:bodyPr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A2FE-187B-8283-7C3A-49BA37229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4968552"/>
          </a:xfrm>
        </p:spPr>
        <p:txBody>
          <a:bodyPr>
            <a:no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 the  poor performance of the predicting models, the development of a new model is proposed. 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model uses a multiparametric equation that allows the user to predict SMC for  TSS (mg/L), copper (</a:t>
            </a:r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g/L), zinc (</a:t>
            </a:r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g/L), lead (</a:t>
            </a:r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g/L) and cadmium (</a:t>
            </a:r>
            <a:r>
              <a:rPr lang="el-G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g/L). </a:t>
            </a:r>
          </a:p>
          <a:p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model is based on the following principles: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input data easily available for the user; 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easiness of calculation 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 more robust results for Europe</a:t>
            </a: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SMC</a:t>
            </a:r>
            <a:r>
              <a:rPr lang="en-US" spc="15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=</a:t>
            </a:r>
            <a:r>
              <a:rPr lang="en-US" spc="30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82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baseline="-25000" dirty="0">
                <a:solidFill>
                  <a:srgbClr val="8224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+</a:t>
            </a:r>
            <a:r>
              <a:rPr lang="en-US" spc="15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(a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×</a:t>
            </a:r>
            <a:r>
              <a:rPr lang="en-US" spc="-41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DA)</a:t>
            </a:r>
            <a:r>
              <a:rPr lang="en-US" spc="-30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+</a:t>
            </a:r>
            <a:r>
              <a:rPr lang="en-US" spc="26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b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×</a:t>
            </a:r>
            <a:r>
              <a:rPr lang="en-US" spc="-41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DL+</a:t>
            </a:r>
            <a:r>
              <a:rPr lang="en-US" spc="-23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(c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×</a:t>
            </a:r>
            <a:r>
              <a:rPr lang="en-US" spc="-41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IF)+</a:t>
            </a:r>
            <a:r>
              <a:rPr lang="en-US" spc="-23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(d</a:t>
            </a:r>
            <a:r>
              <a:rPr lang="en-US" spc="49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×</a:t>
            </a:r>
            <a:r>
              <a:rPr lang="en-US" spc="-23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</a:t>
            </a:r>
            <a:r>
              <a:rPr lang="en-US" baseline="-25000" dirty="0" err="1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annual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)</a:t>
            </a:r>
            <a:r>
              <a:rPr lang="en-US" spc="15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+ (e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×</a:t>
            </a:r>
            <a:r>
              <a:rPr lang="en-US" spc="-41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822433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AADT)</a:t>
            </a:r>
            <a:endParaRPr lang="en-SE" dirty="0">
              <a:solidFill>
                <a:srgbClr val="8224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variables were considered to the model: 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Drainage area (DA in m</a:t>
            </a:r>
            <a:r>
              <a:rPr lang="en-GB" sz="1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Area that contributes to the runoff; 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Drainage length (DL in m) – Length of the road; 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Impervious fraction (IF in 0-1) – The fraction of the DA that is concrete; 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precipitation (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mm) – The average of annual precipitations of each site; </a:t>
            </a:r>
          </a:p>
          <a:p>
            <a:pPr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average daily traffic (AADT in no of vehicles) – The number of vehicles that pass daily in the site. </a:t>
            </a:r>
          </a:p>
          <a:p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1FD6-FD8B-E6D9-8EAA-6B436286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8322992" cy="462137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OF NEW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5C5A6-68AC-3558-856C-57FBBB8831F7}"/>
              </a:ext>
            </a:extLst>
          </p:cNvPr>
          <p:cNvSpPr txBox="1"/>
          <p:nvPr/>
        </p:nvSpPr>
        <p:spPr>
          <a:xfrm>
            <a:off x="172355" y="3215125"/>
            <a:ext cx="8618499" cy="8002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2: </a:t>
            </a:r>
            <a:r>
              <a:rPr lang="en-GB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</a:t>
            </a:r>
            <a:r>
              <a:rPr lang="en-GB" sz="14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variables,such</a:t>
            </a:r>
            <a:r>
              <a:rPr lang="en-GB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pollutant load, EMC and load/area, are log e-transformed to reduce skewness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</a:p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 (SMC) =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+(a ×DA)+(b ×DL)+(c ×IF)+(d ×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e×AADT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S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FBD2B-0DAE-4F2B-E3C1-AB3C7E7683DA}"/>
              </a:ext>
            </a:extLst>
          </p:cNvPr>
          <p:cNvSpPr txBox="1"/>
          <p:nvPr/>
        </p:nvSpPr>
        <p:spPr>
          <a:xfrm>
            <a:off x="172356" y="2137155"/>
            <a:ext cx="8618499" cy="8002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1: </a:t>
            </a:r>
            <a:r>
              <a:rPr lang="en-GB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variables are used to build the MLR model.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 =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+(a ×DA)+(b ×DL)+(c ×IF)+(d ×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e×AADT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n-S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6ECE7-70A2-B4F3-41A6-C35AB8CC13FD}"/>
              </a:ext>
            </a:extLst>
          </p:cNvPr>
          <p:cNvSpPr txBox="1"/>
          <p:nvPr/>
        </p:nvSpPr>
        <p:spPr>
          <a:xfrm>
            <a:off x="155629" y="4293096"/>
            <a:ext cx="8618499" cy="80021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3: </a:t>
            </a:r>
            <a:r>
              <a:rPr lang="en-GB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explanatory and dependent variables are log e-transformed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  <a:p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ln(SMC) =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+(a ×ln(DA))+(b ×ln(DL))+(c ×ln(IF))+(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d×ln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))+(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e×ln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(AADT) ) </a:t>
            </a:r>
            <a:endParaRPr lang="en-S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4BBFF-1691-5948-7076-4572658ECC11}"/>
              </a:ext>
            </a:extLst>
          </p:cNvPr>
          <p:cNvSpPr txBox="1"/>
          <p:nvPr/>
        </p:nvSpPr>
        <p:spPr>
          <a:xfrm>
            <a:off x="192577" y="99497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Similar s</a:t>
            </a:r>
            <a:r>
              <a:rPr lang="en-SE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tudy done in Korea </a:t>
            </a:r>
            <a:r>
              <a:rPr lang="en-SE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K</a:t>
            </a:r>
            <a:r>
              <a:rPr lang="en-SE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esoung </a:t>
            </a:r>
            <a:r>
              <a:rPr lang="en-SE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SE" sz="1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iver</a:t>
            </a:r>
          </a:p>
          <a:p>
            <a:r>
              <a:rPr lang="en-SE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Three different forms was tested </a:t>
            </a:r>
          </a:p>
          <a:p>
            <a:r>
              <a:rPr lang="en-SE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To reduce skewness, log is used in Form 2 and 3</a:t>
            </a:r>
          </a:p>
        </p:txBody>
      </p:sp>
    </p:spTree>
    <p:extLst>
      <p:ext uri="{BB962C8B-B14F-4D97-AF65-F5344CB8AC3E}">
        <p14:creationId xmlns:p14="http://schemas.microsoft.com/office/powerpoint/2010/main" val="37993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7C8E-25DD-D771-9C71-A0D2CA43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818"/>
            <a:ext cx="7886700" cy="562498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9C23-4037-8559-580A-9D3EF13E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574494"/>
            <a:ext cx="5544616" cy="1422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E4F0D-5520-7ED3-EC19-EFA1F69201E1}"/>
              </a:ext>
            </a:extLst>
          </p:cNvPr>
          <p:cNvSpPr txBox="1"/>
          <p:nvPr/>
        </p:nvSpPr>
        <p:spPr>
          <a:xfrm>
            <a:off x="323528" y="929696"/>
            <a:ext cx="8601336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 (SMC) =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it-IT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+(a ×DA)+(b ×DL)+(c ×IF)+(d ×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)+(</a:t>
            </a:r>
            <a:r>
              <a:rPr lang="it-IT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e×AADT</a:t>
            </a:r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0000"/>
              </a:lnSpc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Drainage area (DA in m</a:t>
            </a:r>
            <a:r>
              <a:rPr lang="en-GB" sz="1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Area that contributes to the runoff; 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Drainage length (DL in m) – Length of the road; 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 Impervious fraction (IF in 0-1) – The fraction of the DA that is concrete; 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(iv) Annual precipitation (</a:t>
            </a: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Pannual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mm) – The average of annual precipitations of each site; </a:t>
            </a:r>
          </a:p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(v) Annual average daily traffic (AADT in no of vehicles) – The number of vehicles that pass daily in the site. </a:t>
            </a:r>
          </a:p>
          <a:p>
            <a:r>
              <a:rPr lang="it-IT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SE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4DAA7-2FB7-CCE9-9505-A507DD18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62512"/>
            <a:ext cx="3291233" cy="288615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DEA558B-1CF3-FD23-FB00-68C35340FD8D}"/>
              </a:ext>
            </a:extLst>
          </p:cNvPr>
          <p:cNvSpPr txBox="1">
            <a:spLocks/>
          </p:cNvSpPr>
          <p:nvPr/>
        </p:nvSpPr>
        <p:spPr bwMode="auto">
          <a:xfrm>
            <a:off x="-1980728" y="2866502"/>
            <a:ext cx="7886700" cy="56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/ OUTPUT</a:t>
            </a:r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69C0779E-635A-DA4C-06C1-0F9977B6CE92}"/>
              </a:ext>
            </a:extLst>
          </p:cNvPr>
          <p:cNvSpPr/>
          <p:nvPr/>
        </p:nvSpPr>
        <p:spPr bwMode="auto">
          <a:xfrm rot="5400000">
            <a:off x="3290729" y="3399690"/>
            <a:ext cx="1422193" cy="996332"/>
          </a:xfrm>
          <a:prstGeom prst="ben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9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00FF00"/>
              </a:highlight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12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C44F-5669-0FD0-AFE0-FBFC3EC9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11/03/24</a:t>
            </a:fld>
            <a:endParaRPr lang="it-IT" alt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E990-F765-788E-F6A3-F780AEBE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18</a:t>
            </a:fld>
            <a:endParaRPr lang="it-IT" altLang="en-SE"/>
          </a:p>
        </p:txBody>
      </p:sp>
      <p:pic>
        <p:nvPicPr>
          <p:cNvPr id="45057" name="Picture 1">
            <a:extLst>
              <a:ext uri="{FF2B5EF4-FFF2-40B4-BE49-F238E27FC236}">
                <a16:creationId xmlns:a16="http://schemas.microsoft.com/office/drawing/2014/main" id="{4C69EFEE-BCD1-E2F4-BC89-D23BD03F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7" y="2909827"/>
            <a:ext cx="3816425" cy="31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24">
            <a:extLst>
              <a:ext uri="{FF2B5EF4-FFF2-40B4-BE49-F238E27FC236}">
                <a16:creationId xmlns:a16="http://schemas.microsoft.com/office/drawing/2014/main" id="{6D272C0E-E019-D721-EE4C-ACD166D0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88" y="508871"/>
            <a:ext cx="3816424" cy="27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1">
            <a:extLst>
              <a:ext uri="{FF2B5EF4-FFF2-40B4-BE49-F238E27FC236}">
                <a16:creationId xmlns:a16="http://schemas.microsoft.com/office/drawing/2014/main" id="{83066CD5-F4A0-01DD-C619-F44FC993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8" y="3212578"/>
            <a:ext cx="3816425" cy="28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BEFE402D-5407-FDD0-0EE0-42DD7E62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54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6C8B5B7-D886-0CDE-EDF9-5DBCCE2BC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5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8F8C1FC-D1DF-4782-FFAD-3BDF88EF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53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S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Arial MT"/>
              </a:rPr>
              <a:t>  </a:t>
            </a:r>
            <a:endParaRPr kumimoji="0" lang="en-US" altLang="en-S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2DE80-249F-8C15-014B-C1D444C4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33" y="84679"/>
            <a:ext cx="7886700" cy="372518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SOLUBLE SOLIDS RESULTS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D783A-D1C2-961E-8881-206EDF696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1" y="685270"/>
            <a:ext cx="3996832" cy="25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9D738-808B-7312-7DEF-DA1FDF00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11/03/24</a:t>
            </a:fld>
            <a:endParaRPr lang="it-IT" alt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C81A-2474-B39B-C2EE-AC3BE902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19</a:t>
            </a:fld>
            <a:endParaRPr lang="it-IT" altLang="en-SE"/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1AD12A09-A5AC-3D5D-1BB4-CBA857BE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77539"/>
            <a:ext cx="4287232" cy="26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3" name="Picture 1">
            <a:extLst>
              <a:ext uri="{FF2B5EF4-FFF2-40B4-BE49-F238E27FC236}">
                <a16:creationId xmlns:a16="http://schemas.microsoft.com/office/drawing/2014/main" id="{7CD0F2F6-8141-99A7-3239-C7176B1E5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2" y="3058236"/>
            <a:ext cx="4019947" cy="2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ABAE8B2-5A8C-E52C-132C-DE72E242B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28" y="31878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C4E66C6-A41C-7E28-F72E-CF5E7CB23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6450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3646C-DA8B-2A0E-43A0-9BC3968626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6954"/>
            <a:ext cx="3819371" cy="2665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D0FB3-C1E8-D678-F01D-AB1063520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3" y="347543"/>
            <a:ext cx="3934864" cy="26659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E1085D-8900-8195-F42A-17E9977D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33" y="84679"/>
            <a:ext cx="7886700" cy="372518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COPPER RESULTS </a:t>
            </a:r>
          </a:p>
        </p:txBody>
      </p:sp>
    </p:spTree>
    <p:extLst>
      <p:ext uri="{BB962C8B-B14F-4D97-AF65-F5344CB8AC3E}">
        <p14:creationId xmlns:p14="http://schemas.microsoft.com/office/powerpoint/2010/main" val="31180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ED1D-1133-0EBA-9D39-4BE5C725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2" y="417216"/>
            <a:ext cx="7559675" cy="504825"/>
          </a:xfrm>
        </p:spPr>
        <p:txBody>
          <a:bodyPr/>
          <a:lstStyle/>
          <a:p>
            <a:r>
              <a:rPr lang="en-S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RUNOFF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7D976-853C-1BE7-93FF-DCDF3705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10/03/24</a:t>
            </a:fld>
            <a:endParaRPr lang="it-IT" alt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24EA-B316-1204-E86A-DB950714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2</a:t>
            </a:fld>
            <a:endParaRPr lang="it-IT" altLang="en-SE"/>
          </a:p>
        </p:txBody>
      </p:sp>
      <p:pic>
        <p:nvPicPr>
          <p:cNvPr id="7" name="image14.jpeg">
            <a:extLst>
              <a:ext uri="{FF2B5EF4-FFF2-40B4-BE49-F238E27FC236}">
                <a16:creationId xmlns:a16="http://schemas.microsoft.com/office/drawing/2014/main" id="{E16AEAA4-2836-3A61-7724-3CE5D11E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8218" y="1018607"/>
            <a:ext cx="4807087" cy="43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0615F-9548-7A64-5CBA-9AA55EB9D557}"/>
              </a:ext>
            </a:extLst>
          </p:cNvPr>
          <p:cNvSpPr txBox="1"/>
          <p:nvPr/>
        </p:nvSpPr>
        <p:spPr>
          <a:xfrm>
            <a:off x="4979017" y="1182231"/>
            <a:ext cx="398047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SE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algn="just"/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pollutants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generated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through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traffic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road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construction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maintenance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can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automatically deposited in the soil, or emitted into the air. Although the sources of pollutants in these infrastructures are well defined, literature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indicates that the prediction of pollutant loads and concentrations is uncertain</a:t>
            </a:r>
            <a:r>
              <a:rPr lang="en-SE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C2CE0-3695-5BB2-130B-CCB96C882040}"/>
              </a:ext>
            </a:extLst>
          </p:cNvPr>
          <p:cNvSpPr txBox="1"/>
          <p:nvPr/>
        </p:nvSpPr>
        <p:spPr>
          <a:xfrm>
            <a:off x="5018809" y="3501008"/>
            <a:ext cx="4138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Do critical analysis of all the predicting tools used so far and based on that develop a new model that’s comparatively more accurate 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6E00F-D320-CD5A-3950-F528FA198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11/03/24</a:t>
            </a:fld>
            <a:endParaRPr lang="it-IT" alt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E8AF2-95A4-BF35-C9B1-8AA9E9DF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20</a:t>
            </a:fld>
            <a:endParaRPr lang="it-IT" altLang="en-SE"/>
          </a:p>
        </p:txBody>
      </p:sp>
      <p:pic>
        <p:nvPicPr>
          <p:cNvPr id="50178" name="Picture 1">
            <a:extLst>
              <a:ext uri="{FF2B5EF4-FFF2-40B4-BE49-F238E27FC236}">
                <a16:creationId xmlns:a16="http://schemas.microsoft.com/office/drawing/2014/main" id="{BEBDC74F-633C-0218-63D0-6710D181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234"/>
            <a:ext cx="4248472" cy="292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7" name="Picture 26">
            <a:extLst>
              <a:ext uri="{FF2B5EF4-FFF2-40B4-BE49-F238E27FC236}">
                <a16:creationId xmlns:a16="http://schemas.microsoft.com/office/drawing/2014/main" id="{574DD1E6-83A1-4D42-773A-53CA5AF8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80" y="352816"/>
            <a:ext cx="3995936" cy="28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5D597B5-75FD-820E-1733-FF824D475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15CD104-59A1-5163-9E28-490F062DC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8C1F1EA-458A-3630-86C5-8562B2480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29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56734-B503-6776-8B6C-C73B293D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376924"/>
            <a:ext cx="4248472" cy="2769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87154-D1A5-7E45-1213-B1106CE81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465" y="3376924"/>
            <a:ext cx="3995936" cy="27698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48D3186-EA71-36CB-8EE3-D6AD3434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33" y="84679"/>
            <a:ext cx="7886700" cy="372518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ZINC RESULTS</a:t>
            </a:r>
          </a:p>
        </p:txBody>
      </p:sp>
    </p:spTree>
    <p:extLst>
      <p:ext uri="{BB962C8B-B14F-4D97-AF65-F5344CB8AC3E}">
        <p14:creationId xmlns:p14="http://schemas.microsoft.com/office/powerpoint/2010/main" val="27632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1771-EB0F-76E1-9FE1-94527349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11/03/24</a:t>
            </a:fld>
            <a:endParaRPr lang="it-IT" alt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67754-30D8-9719-080B-C4C55C8B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21</a:t>
            </a:fld>
            <a:endParaRPr lang="it-IT" altLang="en-SE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028CC372-EEC6-3414-BFA5-CA4546DEB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527"/>
            <a:ext cx="3719263" cy="24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28">
            <a:extLst>
              <a:ext uri="{FF2B5EF4-FFF2-40B4-BE49-F238E27FC236}">
                <a16:creationId xmlns:a16="http://schemas.microsoft.com/office/drawing/2014/main" id="{E33A7C50-D8F5-79D2-A73B-E0DA5840D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97" y="501932"/>
            <a:ext cx="3719264" cy="26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>
            <a:extLst>
              <a:ext uri="{FF2B5EF4-FFF2-40B4-BE49-F238E27FC236}">
                <a16:creationId xmlns:a16="http://schemas.microsoft.com/office/drawing/2014/main" id="{C2E8F3BA-25D2-5E6A-9AC2-18F4235E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64" y="3392881"/>
            <a:ext cx="3719264" cy="23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1" name="Picture 1">
            <a:extLst>
              <a:ext uri="{FF2B5EF4-FFF2-40B4-BE49-F238E27FC236}">
                <a16:creationId xmlns:a16="http://schemas.microsoft.com/office/drawing/2014/main" id="{3FE6C480-89A5-8887-E7F3-5FC61380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0"/>
            <a:ext cx="3124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A98E27E2-E3A3-D37F-541C-A5EC5DD7B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0AFB1CD-57E0-19C6-9C07-6C7D7D9BC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649C1A7-3867-DCBF-1493-EF23914FA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40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CE57A33-2908-405A-6052-0CE0961F4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EAE70A-5657-4C82-F19E-C6CA6CDA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" y="3354780"/>
            <a:ext cx="3719264" cy="23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6A388F6-A383-3625-5695-836AEBAC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33" y="84679"/>
            <a:ext cx="7886700" cy="372518"/>
          </a:xfrm>
        </p:spPr>
        <p:txBody>
          <a:bodyPr>
            <a:normAutofit/>
          </a:bodyPr>
          <a:lstStyle/>
          <a:p>
            <a:pPr algn="ctr"/>
            <a:r>
              <a:rPr lang="en-SE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LEAD, Pb RESULTS</a:t>
            </a:r>
          </a:p>
        </p:txBody>
      </p:sp>
    </p:spTree>
    <p:extLst>
      <p:ext uri="{BB962C8B-B14F-4D97-AF65-F5344CB8AC3E}">
        <p14:creationId xmlns:p14="http://schemas.microsoft.com/office/powerpoint/2010/main" val="24987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C3AE3-6447-4A7D-BB5B-647CE678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9" y="572263"/>
            <a:ext cx="4577660" cy="287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001BD-1F37-74CF-3450-347922B0C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419" y="705701"/>
            <a:ext cx="4325840" cy="287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22382-43C5-0BD9-A135-4ABB1D84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34" y="3458185"/>
            <a:ext cx="4207749" cy="252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189E4-61E8-D1F5-E8D3-DBDB60BB0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976" y="3429000"/>
            <a:ext cx="4093428" cy="2568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4653E2-1E1D-CA34-BD9F-9B561AC1207F}"/>
              </a:ext>
            </a:extLst>
          </p:cNvPr>
          <p:cNvSpPr txBox="1"/>
          <p:nvPr/>
        </p:nvSpPr>
        <p:spPr>
          <a:xfrm>
            <a:off x="522713" y="1228258"/>
            <a:ext cx="4574787" cy="19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675" dirty="0"/>
              <a:t>Model 2 Results – Predcition / Confidence Interval </a:t>
            </a:r>
          </a:p>
        </p:txBody>
      </p:sp>
    </p:spTree>
    <p:extLst>
      <p:ext uri="{BB962C8B-B14F-4D97-AF65-F5344CB8AC3E}">
        <p14:creationId xmlns:p14="http://schemas.microsoft.com/office/powerpoint/2010/main" val="7594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15D7-1752-5D73-7C2C-6201F2AB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TERMS COMPARISON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2D0FDBA-837C-E734-F468-BB1D9DABAB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702724"/>
              </p:ext>
            </p:extLst>
          </p:nvPr>
        </p:nvGraphicFramePr>
        <p:xfrm>
          <a:off x="86781" y="1124744"/>
          <a:ext cx="4917266" cy="485639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43174">
                  <a:extLst>
                    <a:ext uri="{9D8B030D-6E8A-4147-A177-3AD203B41FA5}">
                      <a16:colId xmlns:a16="http://schemas.microsoft.com/office/drawing/2014/main" val="521307857"/>
                    </a:ext>
                  </a:extLst>
                </a:gridCol>
                <a:gridCol w="1044639">
                  <a:extLst>
                    <a:ext uri="{9D8B030D-6E8A-4147-A177-3AD203B41FA5}">
                      <a16:colId xmlns:a16="http://schemas.microsoft.com/office/drawing/2014/main" val="1888021235"/>
                    </a:ext>
                  </a:extLst>
                </a:gridCol>
                <a:gridCol w="1044639">
                  <a:extLst>
                    <a:ext uri="{9D8B030D-6E8A-4147-A177-3AD203B41FA5}">
                      <a16:colId xmlns:a16="http://schemas.microsoft.com/office/drawing/2014/main" val="195826621"/>
                    </a:ext>
                  </a:extLst>
                </a:gridCol>
                <a:gridCol w="992407">
                  <a:extLst>
                    <a:ext uri="{9D8B030D-6E8A-4147-A177-3AD203B41FA5}">
                      <a16:colId xmlns:a16="http://schemas.microsoft.com/office/drawing/2014/main" val="4165549834"/>
                    </a:ext>
                  </a:extLst>
                </a:gridCol>
                <a:gridCol w="992407">
                  <a:extLst>
                    <a:ext uri="{9D8B030D-6E8A-4147-A177-3AD203B41FA5}">
                      <a16:colId xmlns:a16="http://schemas.microsoft.com/office/drawing/2014/main" val="552978876"/>
                    </a:ext>
                  </a:extLst>
                </a:gridCol>
              </a:tblGrid>
              <a:tr h="280813"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E" sz="11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R2</a:t>
                      </a:r>
                      <a:endParaRPr lang="en-SE" sz="11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b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</a:t>
                      </a:r>
                      <a:endParaRPr lang="en-SE" sz="11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0756401"/>
                  </a:ext>
                </a:extLst>
              </a:tr>
              <a:tr h="280813">
                <a:tc rowSpan="4">
                  <a:txBody>
                    <a:bodyPr/>
                    <a:lstStyle/>
                    <a:p>
                      <a:pPr algn="ctr"/>
                      <a:r>
                        <a:rPr lang="en-SE" sz="1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TSS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MODEL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0.128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164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7118624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HAWRAT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-0.008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193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4368808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Kayhanian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-0.216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212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8374490"/>
                  </a:ext>
                </a:extLst>
              </a:tr>
              <a:tr h="28081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SELDM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3130354"/>
                  </a:ext>
                </a:extLst>
              </a:tr>
              <a:tr h="264293">
                <a:tc rowSpan="5">
                  <a:txBody>
                    <a:bodyPr/>
                    <a:lstStyle/>
                    <a:p>
                      <a:pPr algn="ctr"/>
                      <a:r>
                        <a:rPr lang="en-SE" sz="1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COPPER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MODEL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0.548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44609061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PREQUALE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-0.916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1832987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HAWRAT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0.209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-0.435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8390594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Kayhanian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-0.792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5661291"/>
                  </a:ext>
                </a:extLst>
              </a:tr>
              <a:tr h="28081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SELDM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1726141"/>
                  </a:ext>
                </a:extLst>
              </a:tr>
              <a:tr h="264293">
                <a:tc rowSpan="5">
                  <a:txBody>
                    <a:bodyPr/>
                    <a:lstStyle/>
                    <a:p>
                      <a:pPr algn="ctr"/>
                      <a:r>
                        <a:rPr lang="en-SE" sz="1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ZINC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MODEL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12390741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PREQUALE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-0.377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194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7517350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HAWRAT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-0.021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8873877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Kayhanian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9005564"/>
                  </a:ext>
                </a:extLst>
              </a:tr>
              <a:tr h="28081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SELDM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0.069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-0.023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4980065"/>
                  </a:ext>
                </a:extLst>
              </a:tr>
              <a:tr h="264293">
                <a:tc rowSpan="3">
                  <a:txBody>
                    <a:bodyPr/>
                    <a:lstStyle/>
                    <a:p>
                      <a:pPr algn="ctr"/>
                      <a:r>
                        <a:rPr lang="en-SE" sz="10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MODEL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0.075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31163053"/>
                  </a:ext>
                </a:extLst>
              </a:tr>
              <a:tr h="26429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Kayhanian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-0.461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63723"/>
                  </a:ext>
                </a:extLst>
              </a:tr>
              <a:tr h="280813">
                <a:tc v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SELDM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-0.254</a:t>
                      </a:r>
                      <a:endParaRPr lang="en-SE" sz="110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SE" sz="1100" dirty="0">
                        <a:effectLst/>
                        <a:latin typeface="Times New Roman" panose="02020603050405020304" pitchFamily="18" charset="0"/>
                        <a:ea typeface="Arial MT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948994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5E9DF-CA8C-9F35-7121-CE2BDD00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07/03/24</a:t>
            </a:fld>
            <a:endParaRPr lang="it-IT" alt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FAA7F-FC54-CE7F-A2C1-21C60F5B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23</a:t>
            </a:fld>
            <a:endParaRPr lang="it-IT" alt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3AF02-A8E8-FE36-9D7E-074D4B695832}"/>
              </a:ext>
            </a:extLst>
          </p:cNvPr>
          <p:cNvSpPr txBox="1"/>
          <p:nvPr/>
        </p:nvSpPr>
        <p:spPr>
          <a:xfrm>
            <a:off x="4168096" y="1080057"/>
            <a:ext cx="4770208" cy="490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378460" lvl="2" indent="-2286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romanLcPeriod"/>
              <a:tabLst>
                <a:tab pos="101727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Regarding the R</a:t>
            </a:r>
            <a:r>
              <a:rPr lang="en-US" sz="14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2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it was noticed that none of the values were close to 1. However, in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comparison to the models studied previously, this model presents much higher R</a:t>
            </a:r>
            <a:r>
              <a:rPr lang="en-US" sz="1400" baseline="30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, except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for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lead and TSS.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143000" marR="377190" lvl="2" indent="-228600" algn="just">
              <a:lnSpc>
                <a:spcPct val="150000"/>
              </a:lnSpc>
              <a:buFont typeface="+mj-lt"/>
              <a:buAutoNum type="romanLcPeriod"/>
              <a:tabLst>
                <a:tab pos="101727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None of the parameters achieved the perfect value of ENS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(ENS=1), however two of the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indices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indicate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reasonably good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performance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(copper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zinc).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143000" marR="379095" lvl="2" indent="-228600" algn="just">
              <a:lnSpc>
                <a:spcPct val="150000"/>
              </a:lnSpc>
              <a:buFont typeface="+mj-lt"/>
              <a:buAutoNum type="romanLcPeriod"/>
              <a:tabLst>
                <a:tab pos="1017270" algn="l"/>
              </a:tabLs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Concerning RMSE, all indices calculated are much larger than zero. Still, in this case, the error is considered big since the average of the observed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data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is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very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close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to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error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index,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which indicates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that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 error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is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very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large.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9BA2-3B46-77B9-15B2-518E4C24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4E931-E02A-A621-6D77-3B77A210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 dirty="0"/>
              <a:t>Pagina </a:t>
            </a:r>
            <a:fld id="{D53BA6EE-28D4-384F-AFFD-4A3018163BE6}" type="slidenum">
              <a:rPr lang="it-IT" altLang="en-SE" smtClean="0"/>
              <a:pPr/>
              <a:t>24</a:t>
            </a:fld>
            <a:endParaRPr lang="it-IT" alt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03F53-2256-53CC-3849-C4121988A257}"/>
              </a:ext>
            </a:extLst>
          </p:cNvPr>
          <p:cNvSpPr txBox="1"/>
          <p:nvPr/>
        </p:nvSpPr>
        <p:spPr>
          <a:xfrm>
            <a:off x="2286000" y="2255165"/>
            <a:ext cx="4572000" cy="2352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378460" lvl="2" indent="-2286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romanLcPeriod"/>
              <a:tabLst>
                <a:tab pos="101727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Regarding the R</a:t>
            </a:r>
            <a:r>
              <a:rPr lang="en-US" sz="900" baseline="300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2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it was noticed that none of the values were close to 1. However, in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comparison to the models studied previously, this model presents much higher R</a:t>
            </a:r>
            <a:r>
              <a:rPr lang="en-US" sz="900" baseline="300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2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, except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for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lead and TSS.</a:t>
            </a:r>
            <a:endParaRPr lang="en-SE" sz="800" dirty="0"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143000" marR="377190" lvl="2" indent="-228600" algn="just">
              <a:lnSpc>
                <a:spcPct val="150000"/>
              </a:lnSpc>
              <a:buFont typeface="+mj-lt"/>
              <a:buAutoNum type="romanLcPeriod"/>
              <a:tabLst>
                <a:tab pos="101727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None of the parameters achieved the perfect value of ENS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(ENS=1), however two of the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indices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indicate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reasonably good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performance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(copper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zinc).</a:t>
            </a:r>
            <a:endParaRPr lang="en-SE" sz="800" dirty="0"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143000" marR="379095" lvl="2" indent="-228600" algn="just">
              <a:lnSpc>
                <a:spcPct val="150000"/>
              </a:lnSpc>
              <a:buFont typeface="+mj-lt"/>
              <a:buAutoNum type="romanLcPeriod"/>
              <a:tabLst>
                <a:tab pos="101727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Concerning RMSE, all indices calculated are much larger than zero</a:t>
            </a:r>
            <a:r>
              <a:rPr lang="en-US" sz="8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.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Still, in this case, the error is considered big since the average of the observed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data</a:t>
            </a:r>
            <a:r>
              <a:rPr lang="en-US" sz="900" spc="-1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is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very</a:t>
            </a:r>
            <a:r>
              <a:rPr lang="en-US" sz="900" spc="-3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close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to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error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index,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which indicates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that</a:t>
            </a:r>
            <a:r>
              <a:rPr lang="en-US" sz="900" spc="-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the error</a:t>
            </a:r>
            <a:r>
              <a:rPr lang="en-US" sz="900" spc="-1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is</a:t>
            </a:r>
            <a:r>
              <a:rPr lang="en-US" sz="900" spc="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very</a:t>
            </a:r>
            <a:r>
              <a:rPr lang="en-US" sz="900" spc="-25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large.</a:t>
            </a:r>
            <a:endParaRPr lang="en-SE" sz="800" dirty="0"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1A665-54FD-E5FD-339E-50B665E9C1BD}"/>
              </a:ext>
            </a:extLst>
          </p:cNvPr>
          <p:cNvSpPr txBox="1"/>
          <p:nvPr/>
        </p:nvSpPr>
        <p:spPr>
          <a:xfrm>
            <a:off x="0" y="958249"/>
            <a:ext cx="8892480" cy="5223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Regarding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data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of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predicting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models,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conclusion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is</a:t>
            </a:r>
            <a:r>
              <a:rPr lang="en-US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that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in</a:t>
            </a:r>
            <a:r>
              <a:rPr lang="en-US" sz="1400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highways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runoff</a:t>
            </a:r>
            <a:r>
              <a:rPr lang="en-US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climatic</a:t>
            </a:r>
            <a:r>
              <a:rPr lang="en-US" sz="1400" spc="-2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characteristics and land use have more impact than some of the variables usually studied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in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models.</a:t>
            </a: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Arial MT"/>
                <a:cs typeface="Arial MT"/>
              </a:rPr>
              <a:t>C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ontinue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2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PREQUALE process, for Portugal and Europe. </a:t>
            </a: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PREQUALE was developed based on a principle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components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analysis,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and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predicts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SMC.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spc="-3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Some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authors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defend</a:t>
            </a:r>
            <a:r>
              <a:rPr lang="en-US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that</a:t>
            </a:r>
            <a:r>
              <a:rPr lang="en-US" sz="1400" spc="-2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the2  road runoff concentration out of the urban areas does not vary much with the ADP. In this way,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PREQUALE with more monitored data could achieve a determination coefficient for each pollutant,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much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better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than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one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presented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in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this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work.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spc="-2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797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After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improvement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of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these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tools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or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after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obtaining</a:t>
            </a:r>
            <a:r>
              <a:rPr lang="en-US" sz="1400" spc="-2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largest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number</a:t>
            </a:r>
            <a:r>
              <a:rPr lang="en-US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of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monitored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data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possible,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it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would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be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possible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to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define which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is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the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best</a:t>
            </a:r>
            <a:r>
              <a:rPr lang="en-US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model</a:t>
            </a:r>
            <a:r>
              <a:rPr lang="en-US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to</a:t>
            </a:r>
            <a:r>
              <a:rPr lang="en-US" sz="1400" spc="-2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be applied in Europe and start to develop some complementary studies that may allow the European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environmental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and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traffic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agencies perform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robust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environmental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evaluation.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79730" marR="379730" indent="179705" algn="just">
              <a:lnSpc>
                <a:spcPct val="150000"/>
              </a:lnSpc>
              <a:spcAft>
                <a:spcPts val="0"/>
              </a:spcAft>
            </a:pP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4193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A6C60-BFD5-D57C-BE37-EB10EAE30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57" y="548680"/>
            <a:ext cx="7886700" cy="555586"/>
          </a:xfrm>
        </p:spPr>
        <p:txBody>
          <a:bodyPr>
            <a:normAutofit/>
          </a:bodyPr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4673F-F379-54B0-4800-507D81CE2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61" y="1104266"/>
            <a:ext cx="4319951" cy="35821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are the main objectives:</a:t>
            </a:r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Characterisation of the road runoff in European context;</a:t>
            </a:r>
          </a:p>
          <a:p>
            <a:pPr marL="0" indent="0" algn="just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and analysis of available monitored data;</a:t>
            </a:r>
          </a:p>
          <a:p>
            <a:pPr marL="0" indent="0" algn="just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assessment of road runoff predicting tools </a:t>
            </a:r>
          </a:p>
          <a:p>
            <a:pPr algn="just">
              <a:buFont typeface="+mj-lt"/>
              <a:buAutoNum type="alphaL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PREQUALE</a:t>
            </a:r>
          </a:p>
          <a:p>
            <a:pPr algn="just">
              <a:buFont typeface="+mj-lt"/>
              <a:buAutoNum type="alphaL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HAWRAT - Highways Agency Water Risk Assessment Tool </a:t>
            </a:r>
          </a:p>
          <a:p>
            <a:pPr algn="just">
              <a:buFont typeface="+mj-lt"/>
              <a:buAutoNum type="alphaLcPeriod"/>
            </a:pPr>
            <a:r>
              <a:rPr lang="en-GB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Kayhanian’s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multiple linear regression method.</a:t>
            </a:r>
          </a:p>
          <a:p>
            <a:pPr algn="just">
              <a:buAutoNum type="alphaLcPeriod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SELDM - Stochastic Empirical Loading and Dilution Model</a:t>
            </a:r>
          </a:p>
          <a:p>
            <a:pPr marL="0" indent="0" algn="just">
              <a:buNone/>
            </a:pP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new SMC prediction model.</a:t>
            </a:r>
          </a:p>
          <a:p>
            <a:pPr marL="385763" indent="-385763" algn="just">
              <a:buFont typeface="+mj-lt"/>
              <a:buAutoNum type="arabicPeriod"/>
            </a:pPr>
            <a:endParaRPr lang="en-S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9CBB31-315D-EAC8-0286-BF6640C4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89" y="4725144"/>
            <a:ext cx="2915285" cy="1292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4A6BFB-3ADE-A3BE-6358-8261098B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564904"/>
            <a:ext cx="431995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8ABC-4099-2017-CC9F-9234CDBC7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3" y="530508"/>
            <a:ext cx="7886700" cy="595952"/>
          </a:xfrm>
        </p:spPr>
        <p:txBody>
          <a:bodyPr>
            <a:normAutofit/>
          </a:bodyPr>
          <a:lstStyle/>
          <a:p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E4C927-3BD6-CF7A-B902-DE3487FB3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83" y="1013475"/>
            <a:ext cx="1186971" cy="1842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BBB396-46D2-52C8-FC95-B3CD70C2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23" y="1013475"/>
            <a:ext cx="2983046" cy="1842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52A9EE-3E9F-42B5-72EA-A3F8BFB9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15" y="3041395"/>
            <a:ext cx="2983046" cy="1242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5FBD9A-85E3-2600-6BE8-B618281A9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083" y="4456502"/>
            <a:ext cx="4316178" cy="1518104"/>
          </a:xfrm>
          <a:prstGeom prst="rect">
            <a:avLst/>
          </a:prstGeom>
        </p:spPr>
      </p:pic>
      <p:pic>
        <p:nvPicPr>
          <p:cNvPr id="3" name="image22.jpeg">
            <a:extLst>
              <a:ext uri="{FF2B5EF4-FFF2-40B4-BE49-F238E27FC236}">
                <a16:creationId xmlns:a16="http://schemas.microsoft.com/office/drawing/2014/main" id="{CB877302-C330-1C21-63BA-E4FD83FF8C1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931" y="1013474"/>
            <a:ext cx="4230183" cy="328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63CD-8AA8-0B3F-BBE2-DBD3E473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5" y="412455"/>
            <a:ext cx="3101972" cy="504825"/>
          </a:xfrm>
        </p:spPr>
        <p:txBody>
          <a:bodyPr/>
          <a:lstStyle/>
          <a:p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POLLUTANTS STUDIED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C67B-1578-4660-48C3-66D42C95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4C4C-7282-CC48-939B-9EAB1DDC48D8}" type="datetime1">
              <a:rPr lang="it-IT" altLang="en-SE" smtClean="0"/>
              <a:pPr/>
              <a:t>10/03/24</a:t>
            </a:fld>
            <a:endParaRPr lang="it-IT" alt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7EE3-93FD-89EC-A527-F0037705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SE"/>
              <a:t>Titolo 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39406-F4C8-EA52-3CEC-1674E01A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SE"/>
              <a:t>Pagina </a:t>
            </a:r>
            <a:fld id="{D53BA6EE-28D4-384F-AFFD-4A3018163BE6}" type="slidenum">
              <a:rPr lang="it-IT" altLang="en-SE" smtClean="0"/>
              <a:pPr/>
              <a:t>5</a:t>
            </a:fld>
            <a:endParaRPr lang="it-IT" altLang="en-S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186A6D-9D2F-453D-8903-11DF01B43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" b="39307"/>
          <a:stretch/>
        </p:blipFill>
        <p:spPr bwMode="auto">
          <a:xfrm>
            <a:off x="4343400" y="1266054"/>
            <a:ext cx="4601829" cy="403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F97981-1B74-1183-F7DF-710988E90F14}"/>
                  </a:ext>
                </a:extLst>
              </p14:cNvPr>
              <p14:cNvContentPartPr/>
              <p14:nvPr/>
            </p14:nvContentPartPr>
            <p14:xfrm>
              <a:off x="5591072" y="1860906"/>
              <a:ext cx="613440" cy="5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F97981-1B74-1183-F7DF-710988E90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2072" y="1851906"/>
                <a:ext cx="6310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65D210-0053-0D9F-7A19-D8C0ED9D0070}"/>
                  </a:ext>
                </a:extLst>
              </p14:cNvPr>
              <p14:cNvContentPartPr/>
              <p14:nvPr/>
            </p14:nvContentPartPr>
            <p14:xfrm flipV="1">
              <a:off x="5393736" y="5298502"/>
              <a:ext cx="1008112" cy="45719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65D210-0053-0D9F-7A19-D8C0ED9D00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5384735" y="5289508"/>
                <a:ext cx="1025754" cy="64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CA3112D-6576-28E7-49F9-2EE24114AC4E}"/>
                  </a:ext>
                </a:extLst>
              </p14:cNvPr>
              <p14:cNvContentPartPr/>
              <p14:nvPr/>
            </p14:nvContentPartPr>
            <p14:xfrm>
              <a:off x="5591072" y="4575622"/>
              <a:ext cx="613440" cy="5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CA3112D-6576-28E7-49F9-2EE24114AC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2072" y="4566622"/>
                <a:ext cx="6310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136469-4F2F-66A6-11BA-A9594CC81D09}"/>
                  </a:ext>
                </a:extLst>
              </p14:cNvPr>
              <p14:cNvContentPartPr/>
              <p14:nvPr/>
            </p14:nvContentPartPr>
            <p14:xfrm>
              <a:off x="5564173" y="4221088"/>
              <a:ext cx="613440" cy="5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136469-4F2F-66A6-11BA-A9594CC81D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5173" y="4212088"/>
                <a:ext cx="631080" cy="234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F4358FF-AB7E-7034-6079-356D6E71D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21" y="1266054"/>
            <a:ext cx="4124821" cy="28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0925-ED55-F0CA-59F7-27432AB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75" y="647650"/>
            <a:ext cx="2499733" cy="666155"/>
          </a:xfrm>
        </p:spPr>
        <p:txBody>
          <a:bodyPr>
            <a:normAutofit/>
          </a:bodyPr>
          <a:lstStyle/>
          <a:p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9214D-AAB0-A7FE-2BE5-8D0AE78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420" y="1765280"/>
            <a:ext cx="4083076" cy="4104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AB59CF-551D-5A11-9E6E-531824A0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72816"/>
            <a:ext cx="4680519" cy="41044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7976847-C374-5D1F-D2D6-E0355A72F4FC}"/>
              </a:ext>
            </a:extLst>
          </p:cNvPr>
          <p:cNvSpPr txBox="1">
            <a:spLocks/>
          </p:cNvSpPr>
          <p:nvPr/>
        </p:nvSpPr>
        <p:spPr>
          <a:xfrm>
            <a:off x="4971723" y="527359"/>
            <a:ext cx="3416701" cy="6661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MEAN CONCENTRATION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CD6837-45F2-E930-AC4F-ED2435F140E3}"/>
              </a:ext>
            </a:extLst>
          </p:cNvPr>
          <p:cNvSpPr txBox="1">
            <a:spLocks/>
          </p:cNvSpPr>
          <p:nvPr/>
        </p:nvSpPr>
        <p:spPr bwMode="auto">
          <a:xfrm>
            <a:off x="141175" y="1147578"/>
            <a:ext cx="1766529" cy="5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E1E210-757F-7F01-B39F-DF3189E5EF27}"/>
              </a:ext>
            </a:extLst>
          </p:cNvPr>
          <p:cNvSpPr txBox="1">
            <a:spLocks/>
          </p:cNvSpPr>
          <p:nvPr/>
        </p:nvSpPr>
        <p:spPr bwMode="auto">
          <a:xfrm>
            <a:off x="4953421" y="1161964"/>
            <a:ext cx="1766530" cy="5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</a:t>
            </a:r>
          </a:p>
        </p:txBody>
      </p:sp>
    </p:spTree>
    <p:extLst>
      <p:ext uri="{BB962C8B-B14F-4D97-AF65-F5344CB8AC3E}">
        <p14:creationId xmlns:p14="http://schemas.microsoft.com/office/powerpoint/2010/main" val="10646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2100-D55C-6113-5FC0-245E9A88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7886700" cy="565547"/>
          </a:xfrm>
        </p:spPr>
        <p:txBody>
          <a:bodyPr>
            <a:normAutofit/>
          </a:bodyPr>
          <a:lstStyle/>
          <a:p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PREDICTING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620EC-786F-E85F-25F0-243681812B59}"/>
              </a:ext>
            </a:extLst>
          </p:cNvPr>
          <p:cNvSpPr txBox="1"/>
          <p:nvPr/>
        </p:nvSpPr>
        <p:spPr>
          <a:xfrm>
            <a:off x="107504" y="1564341"/>
            <a:ext cx="3043463" cy="36830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it-IT" sz="1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Po=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Oi=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R2=0 / No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R2=1 / Strong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84924D-74B9-2F34-1486-35CB832F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566650"/>
            <a:ext cx="2678188" cy="5023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D2AD46-B875-DC39-B9E0-2B9044173E94}"/>
              </a:ext>
            </a:extLst>
          </p:cNvPr>
          <p:cNvSpPr txBox="1"/>
          <p:nvPr/>
        </p:nvSpPr>
        <p:spPr>
          <a:xfrm>
            <a:off x="6260831" y="1556272"/>
            <a:ext cx="2666385" cy="42575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Square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RMSE</a:t>
            </a:r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b/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non-negative</a:t>
            </a:r>
          </a:p>
          <a:p>
            <a:pPr algn="ctr"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Oi=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no of samples</a:t>
            </a:r>
          </a:p>
          <a:p>
            <a:pPr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RMSE=0 / Perfect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</a:p>
          <a:p>
            <a:pPr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73F1BD-B041-A318-1C87-CD5E5FDE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46" y="2891762"/>
            <a:ext cx="2487633" cy="5372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32B178-D0CE-BD04-E0E7-355F7CDD32ED}"/>
              </a:ext>
            </a:extLst>
          </p:cNvPr>
          <p:cNvSpPr txBox="1"/>
          <p:nvPr/>
        </p:nvSpPr>
        <p:spPr>
          <a:xfrm>
            <a:off x="3241432" y="1564341"/>
            <a:ext cx="2781655" cy="40421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 of model</a:t>
            </a: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endParaRPr lang="it-IT" sz="14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Oi=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no of samples</a:t>
            </a:r>
          </a:p>
          <a:p>
            <a:pPr algn="ctr" fontAlgn="ctr"/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ENS&gt;0.75 / Good Model to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road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runoff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ENS=1 / Perfect Model</a:t>
            </a:r>
          </a:p>
          <a:p>
            <a:pPr algn="ctr" fontAlgn="ctr"/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B210BF-A6BC-8D49-A624-C1D75855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711" y="2570548"/>
            <a:ext cx="2407425" cy="6424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59911-65B6-986F-A57D-EC0D81CD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84231"/>
            <a:ext cx="7849663" cy="4002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predicting tools are evaluated using the following three parameters</a:t>
            </a:r>
            <a:endParaRPr lang="en-S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7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4092-817E-B878-9B6B-66E9059F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9" y="229847"/>
            <a:ext cx="7559675" cy="504825"/>
          </a:xfrm>
        </p:spPr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PREQUALE PREDICTING TOOL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349968-E065-106C-4D92-5175DF69C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388114"/>
              </p:ext>
            </p:extLst>
          </p:nvPr>
        </p:nvGraphicFramePr>
        <p:xfrm>
          <a:off x="527550" y="3856165"/>
          <a:ext cx="8186737" cy="5947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86737">
                  <a:extLst>
                    <a:ext uri="{9D8B030D-6E8A-4147-A177-3AD203B41FA5}">
                      <a16:colId xmlns:a16="http://schemas.microsoft.com/office/drawing/2014/main" val="1255216165"/>
                    </a:ext>
                  </a:extLst>
                </a:gridCol>
              </a:tblGrid>
              <a:tr h="594717">
                <a:tc>
                  <a:txBody>
                    <a:bodyPr/>
                    <a:lstStyle/>
                    <a:p>
                      <a:pPr algn="l" fontAlgn="ctr"/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SMC = a</a:t>
                      </a:r>
                      <a:r>
                        <a:rPr lang="it-IT" sz="3300" u="none" strike="noStrike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it-IT" sz="33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(DA</a:t>
                      </a:r>
                      <a:r>
                        <a:rPr lang="it-IT" sz="33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β1</a:t>
                      </a:r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× IF</a:t>
                      </a:r>
                      <a:r>
                        <a:rPr lang="it-IT" sz="33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β2</a:t>
                      </a:r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× AR</a:t>
                      </a:r>
                      <a:r>
                        <a:rPr lang="it-IT" sz="33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β3</a:t>
                      </a:r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× </a:t>
                      </a:r>
                      <a:r>
                        <a:rPr lang="it-IT" sz="33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it-IT" sz="3300" u="none" strike="noStrike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</a:t>
                      </a:r>
                      <a:r>
                        <a:rPr lang="it-IT" sz="3300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β4</a:t>
                      </a:r>
                      <a:r>
                        <a:rPr lang="it-IT" sz="33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)</a:t>
                      </a:r>
                      <a:endParaRPr lang="en-SE" sz="3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94" marR="7144" marT="7144" marB="0" anchor="ctr"/>
                </a:tc>
                <a:extLst>
                  <a:ext uri="{0D108BD9-81ED-4DB2-BD59-A6C34878D82A}">
                    <a16:rowId xmlns:a16="http://schemas.microsoft.com/office/drawing/2014/main" val="40660620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54AF63-5C92-FF0E-1B56-91C2D031107A}"/>
              </a:ext>
            </a:extLst>
          </p:cNvPr>
          <p:cNvSpPr txBox="1"/>
          <p:nvPr/>
        </p:nvSpPr>
        <p:spPr>
          <a:xfrm>
            <a:off x="255401" y="4523920"/>
            <a:ext cx="16781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it-IT" sz="1400" dirty="0">
                <a:solidFill>
                  <a:schemeClr val="tx1"/>
                </a:solidFill>
                <a:cs typeface="Arial" panose="020B0604020202020204" pitchFamily="34" charset="0"/>
              </a:rPr>
              <a:t>ai, β1, β2, β3, β4 </a:t>
            </a:r>
            <a:endParaRPr lang="en-SE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4268F-6589-F137-73A9-E7BDDC7CEB0A}"/>
              </a:ext>
            </a:extLst>
          </p:cNvPr>
          <p:cNvSpPr txBox="1"/>
          <p:nvPr/>
        </p:nvSpPr>
        <p:spPr>
          <a:xfrm>
            <a:off x="492459" y="4864232"/>
            <a:ext cx="1505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C6633-985A-A393-5265-B5CDB55E2808}"/>
              </a:ext>
            </a:extLst>
          </p:cNvPr>
          <p:cNvSpPr txBox="1"/>
          <p:nvPr/>
        </p:nvSpPr>
        <p:spPr>
          <a:xfrm>
            <a:off x="4177369" y="4576153"/>
            <a:ext cx="177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Impervious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Area)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83BEE-C1F4-4BC0-9B1D-2FFA058E9021}"/>
              </a:ext>
            </a:extLst>
          </p:cNvPr>
          <p:cNvSpPr txBox="1"/>
          <p:nvPr/>
        </p:nvSpPr>
        <p:spPr>
          <a:xfrm>
            <a:off x="2047898" y="4895010"/>
            <a:ext cx="1777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Runoff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14FCF-0EA5-2E92-73AB-9DA0EB67937D}"/>
              </a:ext>
            </a:extLst>
          </p:cNvPr>
          <p:cNvSpPr txBox="1"/>
          <p:nvPr/>
        </p:nvSpPr>
        <p:spPr>
          <a:xfrm>
            <a:off x="2194417" y="4556455"/>
            <a:ext cx="177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 (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Drainage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Area)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80F55-79B1-E46F-A2A9-E6C4D6BF7085}"/>
              </a:ext>
            </a:extLst>
          </p:cNvPr>
          <p:cNvSpPr txBox="1"/>
          <p:nvPr/>
        </p:nvSpPr>
        <p:spPr>
          <a:xfrm>
            <a:off x="4133944" y="4901779"/>
            <a:ext cx="1777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area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concrete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40494-EE39-20A8-9841-D46288C82276}"/>
              </a:ext>
            </a:extLst>
          </p:cNvPr>
          <p:cNvSpPr txBox="1"/>
          <p:nvPr/>
        </p:nvSpPr>
        <p:spPr>
          <a:xfrm>
            <a:off x="6259820" y="4584235"/>
            <a:ext cx="17779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 (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5823F-A0F0-92E3-C372-C9EEDF20F732}"/>
              </a:ext>
            </a:extLst>
          </p:cNvPr>
          <p:cNvSpPr txBox="1"/>
          <p:nvPr/>
        </p:nvSpPr>
        <p:spPr>
          <a:xfrm>
            <a:off x="6274233" y="4936838"/>
            <a:ext cx="17779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To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6494C-69C1-C78A-CCA3-5E92F86785D1}"/>
              </a:ext>
            </a:extLst>
          </p:cNvPr>
          <p:cNvSpPr txBox="1"/>
          <p:nvPr/>
        </p:nvSpPr>
        <p:spPr>
          <a:xfrm>
            <a:off x="255401" y="738493"/>
            <a:ext cx="8542896" cy="2962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2630" marR="37719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E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Project Between 2002 and 2006, road runoff from multiple roads was monitored </a:t>
            </a:r>
          </a:p>
          <a:p>
            <a:pPr marL="722630" marR="37719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E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G-Terra research project, sponsored by the Portuguese Foundation for Science and Technology</a:t>
            </a:r>
          </a:p>
          <a:p>
            <a:pPr marL="722630" marR="37719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E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PREQUALE tool was built using data from six routes. 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722630" marR="37719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SE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This method seeks to directly predict SMC. </a:t>
            </a:r>
          </a:p>
          <a:p>
            <a:pPr marL="722630" marR="37719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It </a:t>
            </a:r>
            <a:r>
              <a:rPr lang="en-US" sz="1400" spc="-2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spc="-265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s based on the following principles: 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1257300" marR="377190" lvl="2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input data easily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available for designers; 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257300" marR="377190" lvl="2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easiness of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calculation (multi linear regression eq);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257300" marR="377190" lvl="2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clear and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transparent</a:t>
            </a:r>
            <a:r>
              <a:rPr lang="en-US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model</a:t>
            </a:r>
            <a:r>
              <a:rPr lang="en-US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and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1257300" marR="377190" lvl="2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reliable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results at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national level.</a:t>
            </a:r>
            <a:endParaRPr lang="en-SE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1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4092-817E-B878-9B6B-66E9059F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E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KAYHANIAN PREDICTING TOOL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349968-E065-106C-4D92-5175DF69C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17612"/>
              </p:ext>
            </p:extLst>
          </p:nvPr>
        </p:nvGraphicFramePr>
        <p:xfrm>
          <a:off x="179512" y="2225301"/>
          <a:ext cx="8842003" cy="647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42003">
                  <a:extLst>
                    <a:ext uri="{9D8B030D-6E8A-4147-A177-3AD203B41FA5}">
                      <a16:colId xmlns:a16="http://schemas.microsoft.com/office/drawing/2014/main" val="1255216165"/>
                    </a:ext>
                  </a:extLst>
                </a:gridCol>
              </a:tblGrid>
              <a:tr h="647224">
                <a:tc>
                  <a:txBody>
                    <a:bodyPr/>
                    <a:lstStyle/>
                    <a:p>
                      <a:r>
                        <a:rPr lang="it-IT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ln (EMC) = </a:t>
                      </a:r>
                      <a:r>
                        <a:rPr lang="en-GB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β</a:t>
                      </a:r>
                      <a:r>
                        <a:rPr lang="it-IT" sz="1900" kern="1200" baseline="-25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it-IT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+a ×ln(TER)+b ×ln(ADP)+c ×√CSR</a:t>
                      </a:r>
                      <a:r>
                        <a:rPr lang="it-IT" sz="1900" kern="1200" baseline="30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it-IT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+d ×ln(DA)+e×(AADT ×10</a:t>
                      </a:r>
                      <a:r>
                        <a:rPr lang="it-IT" sz="1900" kern="1200" baseline="30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it-IT" sz="19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endParaRPr lang="en-SE" sz="19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4294" marR="7144" marT="7144" marB="0" anchor="ctr"/>
                </a:tc>
                <a:extLst>
                  <a:ext uri="{0D108BD9-81ED-4DB2-BD59-A6C34878D82A}">
                    <a16:rowId xmlns:a16="http://schemas.microsoft.com/office/drawing/2014/main" val="40660620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54AF63-5C92-FF0E-1B56-91C2D031107A}"/>
              </a:ext>
            </a:extLst>
          </p:cNvPr>
          <p:cNvSpPr txBox="1"/>
          <p:nvPr/>
        </p:nvSpPr>
        <p:spPr>
          <a:xfrm>
            <a:off x="81271" y="3106123"/>
            <a:ext cx="88420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ctr">
              <a:buFont typeface="+mj-lt"/>
              <a:buAutoNum type="arabicPeriod"/>
            </a:pP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β0, a, b, c, d, e are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Kayhanian</a:t>
            </a:r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coefficients</a:t>
            </a: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fontAlgn="ctr">
              <a:buFont typeface="+mj-lt"/>
              <a:buAutoNum type="arabicPeriod"/>
            </a:pPr>
            <a:endParaRPr lang="it-IT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event rainfall (TER in mm) – height of rain of each precipitation event;</a:t>
            </a:r>
          </a:p>
          <a:p>
            <a:pPr marL="342900" lvl="0" indent="-342900">
              <a:buFont typeface="+mj-lt"/>
              <a:buAutoNum type="arabicPeriod"/>
            </a:pP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Antecedent dry period (ADP in days) – the number of days with no rain since the last precipitation event;</a:t>
            </a:r>
          </a:p>
          <a:p>
            <a:pPr marL="342900" lvl="0" indent="-342900">
              <a:buFont typeface="+mj-lt"/>
              <a:buAutoNum type="arabicPeriod"/>
            </a:pP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Cumulative seasonal rainfall (CSR in mm) – the total rain of a known season in a specific location.</a:t>
            </a:r>
          </a:p>
          <a:p>
            <a:pPr marL="342900" lvl="0" indent="-342900">
              <a:buFont typeface="+mj-lt"/>
              <a:buAutoNum type="arabicPeriod"/>
            </a:pP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Drainage area (DA in ha) – area which contributes with runoff to the discharge point during a rainfall event;</a:t>
            </a:r>
          </a:p>
          <a:p>
            <a:pPr marL="342900" lvl="0" indent="-342900">
              <a:buFont typeface="+mj-lt"/>
              <a:buAutoNum type="arabicPeriod"/>
            </a:pP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Annual average daily traffic (AADT in vehicles/day) – number of vehicles that pass each day in the location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ctr"/>
            <a:r>
              <a:rPr lang="it-IT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S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DEFFB-8EB9-7356-D6EA-0A30047E162E}"/>
              </a:ext>
            </a:extLst>
          </p:cNvPr>
          <p:cNvSpPr txBox="1"/>
          <p:nvPr/>
        </p:nvSpPr>
        <p:spPr>
          <a:xfrm>
            <a:off x="359916" y="1106065"/>
            <a:ext cx="8424168" cy="76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5480" marR="375920" indent="-285750" algn="just">
              <a:lnSpc>
                <a:spcPct val="150000"/>
              </a:lnSpc>
              <a:spcBef>
                <a:spcPts val="46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Arial MT"/>
                <a:cs typeface="Arial MT"/>
              </a:rPr>
              <a:t>M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ultiple</a:t>
            </a:r>
            <a:r>
              <a:rPr lang="en-US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linear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regression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(MLR)</a:t>
            </a:r>
            <a:r>
              <a:rPr lang="en-US" sz="14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to</a:t>
            </a:r>
            <a:r>
              <a:rPr lang="en-US" sz="1400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predict</a:t>
            </a:r>
            <a:r>
              <a:rPr lang="en-US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EMC.</a:t>
            </a:r>
            <a:endParaRPr lang="en-US" sz="1400" spc="-50" dirty="0">
              <a:solidFill>
                <a:schemeClr val="tx1"/>
              </a:solidFill>
              <a:latin typeface="Times New Roman" panose="02020603050405020304" pitchFamily="18" charset="0"/>
              <a:ea typeface="Arial MT"/>
              <a:cs typeface="Arial MT"/>
            </a:endParaRPr>
          </a:p>
          <a:p>
            <a:pPr marL="665480" marR="375920" indent="-285750" algn="just">
              <a:lnSpc>
                <a:spcPct val="150000"/>
              </a:lnSpc>
              <a:spcBef>
                <a:spcPts val="46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Arial MT"/>
                <a:cs typeface="Arial MT"/>
              </a:rPr>
              <a:t>34 H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ighway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runoff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quality in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California,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United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States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of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America</a:t>
            </a:r>
            <a:r>
              <a:rPr lang="en-US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 MT"/>
                <a:cs typeface="Arial MT"/>
              </a:rPr>
              <a:t>(USA);</a:t>
            </a:r>
            <a:endParaRPr lang="en-SE" sz="1400" dirty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0595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SE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SE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11944</TotalTime>
  <Words>2406</Words>
  <Application>Microsoft Macintosh PowerPoint</Application>
  <PresentationFormat>On-screen Show (4:3)</PresentationFormat>
  <Paragraphs>384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ＭＳ Ｐゴシック</vt:lpstr>
      <vt:lpstr>Times</vt:lpstr>
      <vt:lpstr>la sapienza</vt:lpstr>
      <vt:lpstr>OPTIMISATION OF ROAD RUNOFF PREDICTION MODELS W.R.T EUROPEAN CONTEXT </vt:lpstr>
      <vt:lpstr>ROAD RUNOFF</vt:lpstr>
      <vt:lpstr>OBJECTIVES </vt:lpstr>
      <vt:lpstr>DATA USED</vt:lpstr>
      <vt:lpstr>POLLUTANTS STUDIED</vt:lpstr>
      <vt:lpstr>DATA COLLECTION</vt:lpstr>
      <vt:lpstr>EVALUATION OF PREDICTING TOOLS</vt:lpstr>
      <vt:lpstr>PREQUALE PREDICTING TOOL</vt:lpstr>
      <vt:lpstr>KAYHANIAN PREDICTING TOOL</vt:lpstr>
      <vt:lpstr>HAWRAT PREDICTING TOOL</vt:lpstr>
      <vt:lpstr>PREDICTED VS OBSERVATION TEST RESULTS</vt:lpstr>
      <vt:lpstr>RESULTS</vt:lpstr>
      <vt:lpstr>ENS RESULTS</vt:lpstr>
      <vt:lpstr>CRITICAL ANALYSIS OF ALL MODELS</vt:lpstr>
      <vt:lpstr>DEVELOPMENT OF NEW MODEL</vt:lpstr>
      <vt:lpstr>OPTIMISATION OF NEW MODEL</vt:lpstr>
      <vt:lpstr>BEST MODEL 3</vt:lpstr>
      <vt:lpstr>TOTAL SOLUBLE SOLIDS RESULTS </vt:lpstr>
      <vt:lpstr>COPPER RESULTS </vt:lpstr>
      <vt:lpstr>ZINC RESULTS</vt:lpstr>
      <vt:lpstr>LEAD, Pb RESULTS</vt:lpstr>
      <vt:lpstr>PowerPoint Presentation</vt:lpstr>
      <vt:lpstr>EVALUATION TERMS COMPARISON</vt:lpstr>
      <vt:lpstr>FUTURE WORK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HUSSAIN ABBAS</cp:lastModifiedBy>
  <cp:revision>20</cp:revision>
  <dcterms:created xsi:type="dcterms:W3CDTF">2006-11-20T16:13:10Z</dcterms:created>
  <dcterms:modified xsi:type="dcterms:W3CDTF">2024-03-15T04:07:52Z</dcterms:modified>
  <cp:category/>
</cp:coreProperties>
</file>